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 id="2147483945" r:id="rId2"/>
    <p:sldMasterId id="2147483947" r:id="rId3"/>
  </p:sldMasterIdLst>
  <p:notesMasterIdLst>
    <p:notesMasterId r:id="rId52"/>
  </p:notesMasterIdLst>
  <p:handoutMasterIdLst>
    <p:handoutMasterId r:id="rId53"/>
  </p:handoutMasterIdLst>
  <p:sldIdLst>
    <p:sldId id="259" r:id="rId4"/>
    <p:sldId id="407" r:id="rId5"/>
    <p:sldId id="261" r:id="rId6"/>
    <p:sldId id="262" r:id="rId7"/>
    <p:sldId id="263" r:id="rId8"/>
    <p:sldId id="365" r:id="rId9"/>
    <p:sldId id="366" r:id="rId10"/>
    <p:sldId id="367" r:id="rId11"/>
    <p:sldId id="368" r:id="rId12"/>
    <p:sldId id="369" r:id="rId13"/>
    <p:sldId id="370" r:id="rId14"/>
    <p:sldId id="371" r:id="rId15"/>
    <p:sldId id="372" r:id="rId16"/>
    <p:sldId id="373" r:id="rId17"/>
    <p:sldId id="375" r:id="rId18"/>
    <p:sldId id="376" r:id="rId19"/>
    <p:sldId id="377" r:id="rId20"/>
    <p:sldId id="378" r:id="rId21"/>
    <p:sldId id="379" r:id="rId22"/>
    <p:sldId id="409" r:id="rId23"/>
    <p:sldId id="380" r:id="rId24"/>
    <p:sldId id="381" r:id="rId25"/>
    <p:sldId id="382" r:id="rId26"/>
    <p:sldId id="383" r:id="rId27"/>
    <p:sldId id="385" r:id="rId28"/>
    <p:sldId id="386" r:id="rId29"/>
    <p:sldId id="387" r:id="rId30"/>
    <p:sldId id="389" r:id="rId31"/>
    <p:sldId id="390" r:id="rId32"/>
    <p:sldId id="391" r:id="rId33"/>
    <p:sldId id="388" r:id="rId34"/>
    <p:sldId id="393" r:id="rId35"/>
    <p:sldId id="394" r:id="rId36"/>
    <p:sldId id="395" r:id="rId37"/>
    <p:sldId id="406" r:id="rId38"/>
    <p:sldId id="397" r:id="rId39"/>
    <p:sldId id="398" r:id="rId40"/>
    <p:sldId id="399" r:id="rId41"/>
    <p:sldId id="400" r:id="rId42"/>
    <p:sldId id="405" r:id="rId43"/>
    <p:sldId id="402" r:id="rId44"/>
    <p:sldId id="403" r:id="rId45"/>
    <p:sldId id="404" r:id="rId46"/>
    <p:sldId id="392" r:id="rId47"/>
    <p:sldId id="408" r:id="rId48"/>
    <p:sldId id="410" r:id="rId49"/>
    <p:sldId id="411" r:id="rId50"/>
    <p:sldId id="412"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736">
          <p15:clr>
            <a:srgbClr val="A4A3A4"/>
          </p15:clr>
        </p15:guide>
        <p15:guide id="2" pos="2880">
          <p15:clr>
            <a:srgbClr val="A4A3A4"/>
          </p15:clr>
        </p15:guide>
        <p15:guide id="3" pos="27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STeam" initials="C" lastIdx="13" clrIdx="0"/>
  <p:cmAuthor id="1" name="Ann K Brooks" initials="AKB" lastIdx="5" clrIdx="1"/>
  <p:cmAuthor id="2" name="Owner" initials="O"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34B"/>
    <a:srgbClr val="FFCC00"/>
    <a:srgbClr val="0033CC"/>
    <a:srgbClr val="C00000"/>
    <a:srgbClr val="000000"/>
    <a:srgbClr val="E5E5FF"/>
    <a:srgbClr val="E1E1FF"/>
    <a:srgbClr val="E7A3FF"/>
    <a:srgbClr val="9900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82" autoAdjust="0"/>
    <p:restoredTop sz="72782" autoAdjust="0"/>
  </p:normalViewPr>
  <p:slideViewPr>
    <p:cSldViewPr>
      <p:cViewPr varScale="1">
        <p:scale>
          <a:sx n="54" d="100"/>
          <a:sy n="54" d="100"/>
        </p:scale>
        <p:origin x="1338" y="12"/>
      </p:cViewPr>
      <p:guideLst>
        <p:guide orient="horz" pos="2736"/>
        <p:guide pos="2880"/>
        <p:guide pos="2736"/>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p:cViewPr>
        <p:scale>
          <a:sx n="50" d="100"/>
          <a:sy n="50" d="100"/>
        </p:scale>
        <p:origin x="3672" y="6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3782" name="Text Box 6"/>
          <p:cNvSpPr txBox="1">
            <a:spLocks noChangeArrowheads="1"/>
          </p:cNvSpPr>
          <p:nvPr/>
        </p:nvSpPr>
        <p:spPr bwMode="auto">
          <a:xfrm>
            <a:off x="5562600" y="0"/>
            <a:ext cx="1295400" cy="274638"/>
          </a:xfrm>
          <a:prstGeom prst="rect">
            <a:avLst/>
          </a:prstGeom>
          <a:noFill/>
          <a:ln w="9525">
            <a:noFill/>
            <a:miter lim="800000"/>
            <a:headEnd/>
            <a:tailEnd/>
          </a:ln>
          <a:effectLst/>
        </p:spPr>
        <p:txBody>
          <a:bodyPr>
            <a:spAutoFit/>
          </a:bodyPr>
          <a:lstStyle/>
          <a:p>
            <a:pPr algn="r">
              <a:spcBef>
                <a:spcPct val="50000"/>
              </a:spcBef>
              <a:defRPr/>
            </a:pPr>
            <a:r>
              <a:rPr lang="en-US" sz="1200" dirty="0">
                <a:latin typeface="Arial" charset="0"/>
              </a:rPr>
              <a:t>1-</a:t>
            </a:r>
            <a:fld id="{429F4DE8-97BF-4536-A244-5A17070E2E89}" type="slidenum">
              <a:rPr lang="en-US" sz="1200">
                <a:latin typeface="Arial" charset="0"/>
              </a:rPr>
              <a:pPr algn="r">
                <a:spcBef>
                  <a:spcPct val="50000"/>
                </a:spcBef>
                <a:defRPr/>
              </a:pPr>
              <a:t>‹#›</a:t>
            </a:fld>
            <a:endParaRPr lang="en-US" sz="1200" dirty="0">
              <a:latin typeface="Arial" charset="0"/>
            </a:endParaRPr>
          </a:p>
        </p:txBody>
      </p:sp>
    </p:spTree>
    <p:extLst>
      <p:ext uri="{BB962C8B-B14F-4D97-AF65-F5344CB8AC3E}">
        <p14:creationId xmlns:p14="http://schemas.microsoft.com/office/powerpoint/2010/main" val="11839409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Box 7"/>
          <p:cNvSpPr txBox="1"/>
          <p:nvPr/>
        </p:nvSpPr>
        <p:spPr>
          <a:xfrm>
            <a:off x="4495800" y="0"/>
            <a:ext cx="2362200" cy="276225"/>
          </a:xfrm>
          <a:prstGeom prst="rect">
            <a:avLst/>
          </a:prstGeom>
          <a:noFill/>
        </p:spPr>
        <p:txBody>
          <a:bodyPr>
            <a:spAutoFit/>
          </a:bodyPr>
          <a:lstStyle/>
          <a:p>
            <a:pPr algn="r">
              <a:defRPr/>
            </a:pPr>
            <a:r>
              <a:rPr lang="en-US" sz="1200" dirty="0">
                <a:latin typeface="Arial" charset="0"/>
              </a:rPr>
              <a:t>1-</a:t>
            </a:r>
            <a:fld id="{DE4925ED-ED51-4A01-B305-0FEFB3001D7C}" type="slidenum">
              <a:rPr lang="en-US" sz="1200">
                <a:latin typeface="Arial" charset="0"/>
              </a:rPr>
              <a:pPr algn="r">
                <a:defRPr/>
              </a:pPr>
              <a:t>‹#›</a:t>
            </a:fld>
            <a:endParaRPr lang="en-US" sz="1200" dirty="0">
              <a:latin typeface="Arial" charset="0"/>
            </a:endParaRPr>
          </a:p>
        </p:txBody>
      </p:sp>
    </p:spTree>
    <p:extLst>
      <p:ext uri="{BB962C8B-B14F-4D97-AF65-F5344CB8AC3E}">
        <p14:creationId xmlns:p14="http://schemas.microsoft.com/office/powerpoint/2010/main" val="352616123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James Ellroy</a:t>
            </a:r>
            <a:r>
              <a:rPr lang="en-US" dirty="0"/>
              <a:t>, April 12, 2025, on French Television: “</a:t>
            </a:r>
            <a:r>
              <a:rPr lang="en-US" b="1" dirty="0"/>
              <a:t>Geography is Destiny</a:t>
            </a:r>
            <a:r>
              <a:rPr lang="en-US" dirty="0"/>
              <a:t>”. </a:t>
            </a:r>
          </a:p>
          <a:p>
            <a:r>
              <a:rPr lang="en-US" dirty="0"/>
              <a:t>The phrase "Geography is Destiny" is not an epigraph in one of James Ellroy's novels, but it is a concept that he frequently uses and associates with his writing, according to an essay by Dr. Alex Pavey. Ellroy himself has used the phrase in his own works and spoken about it in interviews. While the epigraph appears in Iain Sinclair's "Hackney, That Rose-Red Empire," Ellroy is often credited with its association, notes Dr. Pavey. He has used the phrase to describe how geography can influence the actions and lives of people, as well as the fictional world he creates in his books.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Emily </a:t>
            </a:r>
            <a:r>
              <a:rPr lang="en-US" b="1" dirty="0" err="1"/>
              <a:t>Orminski</a:t>
            </a:r>
            <a:r>
              <a:rPr lang="en-US" dirty="0"/>
              <a:t>, June 30, 2021: </a:t>
            </a:r>
            <a:r>
              <a:rPr lang="en-US" dirty="0">
                <a:solidFill>
                  <a:schemeClr val="tx2">
                    <a:lumMod val="75000"/>
                  </a:schemeClr>
                </a:solidFill>
              </a:rPr>
              <a:t>Your </a:t>
            </a:r>
            <a:r>
              <a:rPr lang="en-US" b="1" dirty="0">
                <a:solidFill>
                  <a:schemeClr val="tx2">
                    <a:lumMod val="75000"/>
                  </a:schemeClr>
                </a:solidFill>
              </a:rPr>
              <a:t>Zip Code </a:t>
            </a:r>
            <a:r>
              <a:rPr lang="en-US" dirty="0">
                <a:solidFill>
                  <a:schemeClr val="tx2">
                    <a:lumMod val="75000"/>
                  </a:schemeClr>
                </a:solidFill>
              </a:rPr>
              <a:t>is More Important than Your </a:t>
            </a:r>
            <a:r>
              <a:rPr lang="en-US" b="1" dirty="0">
                <a:solidFill>
                  <a:schemeClr val="tx2">
                    <a:lumMod val="75000"/>
                  </a:schemeClr>
                </a:solidFill>
              </a:rPr>
              <a:t>Genetic Code</a:t>
            </a:r>
          </a:p>
          <a:p>
            <a:endParaRPr lang="en-US" dirty="0"/>
          </a:p>
        </p:txBody>
      </p:sp>
    </p:spTree>
    <p:extLst>
      <p:ext uri="{BB962C8B-B14F-4D97-AF65-F5344CB8AC3E}">
        <p14:creationId xmlns:p14="http://schemas.microsoft.com/office/powerpoint/2010/main" val="202471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Roboto-Regular"/>
              </a:rPr>
              <a:t>A geographic information system (GIS) provides data structures and capabilities for storing,</a:t>
            </a:r>
          </a:p>
          <a:p>
            <a:pPr algn="l"/>
            <a:r>
              <a:rPr lang="en-US" sz="1800" b="0" i="0" u="none" strike="noStrike" baseline="0" dirty="0">
                <a:latin typeface="Roboto-Regular"/>
              </a:rPr>
              <a:t>analyzing, managing, and publishing map data using a computer.</a:t>
            </a:r>
            <a:endParaRPr lang="en-US" dirty="0"/>
          </a:p>
        </p:txBody>
      </p:sp>
    </p:spTree>
    <p:extLst>
      <p:ext uri="{BB962C8B-B14F-4D97-AF65-F5344CB8AC3E}">
        <p14:creationId xmlns:p14="http://schemas.microsoft.com/office/powerpoint/2010/main" val="641553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7186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ArcGIS Pro Graphical User Interface </a:t>
            </a:r>
          </a:p>
          <a:p>
            <a:r>
              <a:rPr lang="en-US" dirty="0"/>
              <a:t>Projects contain Maps, Tools, Databases, Layouts, Folders, Models, Tasks, and Locators.</a:t>
            </a:r>
          </a:p>
        </p:txBody>
      </p:sp>
    </p:spTree>
    <p:extLst>
      <p:ext uri="{BB962C8B-B14F-4D97-AF65-F5344CB8AC3E}">
        <p14:creationId xmlns:p14="http://schemas.microsoft.com/office/powerpoint/2010/main" val="161754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Graphical User Interface</a:t>
            </a:r>
          </a:p>
        </p:txBody>
      </p:sp>
    </p:spTree>
    <p:extLst>
      <p:ext uri="{BB962C8B-B14F-4D97-AF65-F5344CB8AC3E}">
        <p14:creationId xmlns:p14="http://schemas.microsoft.com/office/powerpoint/2010/main" val="2044421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6174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699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Emily </a:t>
            </a:r>
            <a:r>
              <a:rPr lang="en-US" b="1" dirty="0" err="1"/>
              <a:t>Orminski</a:t>
            </a:r>
            <a:r>
              <a:rPr lang="en-US" dirty="0"/>
              <a:t>, June 30, 2021: </a:t>
            </a:r>
            <a:r>
              <a:rPr lang="en-US" dirty="0">
                <a:solidFill>
                  <a:schemeClr val="tx2">
                    <a:lumMod val="75000"/>
                  </a:schemeClr>
                </a:solidFill>
              </a:rPr>
              <a:t>Your </a:t>
            </a:r>
            <a:r>
              <a:rPr lang="en-US" b="1" dirty="0">
                <a:solidFill>
                  <a:schemeClr val="tx2">
                    <a:lumMod val="75000"/>
                  </a:schemeClr>
                </a:solidFill>
              </a:rPr>
              <a:t>Zip Code </a:t>
            </a:r>
            <a:r>
              <a:rPr lang="en-US" dirty="0">
                <a:solidFill>
                  <a:schemeClr val="tx2">
                    <a:lumMod val="75000"/>
                  </a:schemeClr>
                </a:solidFill>
              </a:rPr>
              <a:t>is More Important than Your </a:t>
            </a:r>
            <a:r>
              <a:rPr lang="en-US" b="1" dirty="0">
                <a:solidFill>
                  <a:schemeClr val="tx2">
                    <a:lumMod val="75000"/>
                  </a:schemeClr>
                </a:solidFill>
              </a:rPr>
              <a:t>Genetic Code</a:t>
            </a:r>
          </a:p>
          <a:p>
            <a:endParaRPr lang="en-US" dirty="0"/>
          </a:p>
        </p:txBody>
      </p:sp>
    </p:spTree>
    <p:extLst>
      <p:ext uri="{BB962C8B-B14F-4D97-AF65-F5344CB8AC3E}">
        <p14:creationId xmlns:p14="http://schemas.microsoft.com/office/powerpoint/2010/main" val="7851288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856463" y="1568958"/>
            <a:ext cx="7431075" cy="1936242"/>
          </a:xfrm>
        </p:spPr>
        <p:txBody>
          <a:bodyPr>
            <a:normAutofit/>
          </a:bodyPr>
          <a:lstStyle>
            <a:lvl1pPr algn="ctr">
              <a:buClr>
                <a:srgbClr val="000000"/>
              </a:buClr>
              <a:defRPr sz="4000" b="1">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0" name="Subtitle 2"/>
          <p:cNvSpPr>
            <a:spLocks noGrp="1"/>
          </p:cNvSpPr>
          <p:nvPr>
            <p:ph type="subTitle" idx="1"/>
          </p:nvPr>
        </p:nvSpPr>
        <p:spPr>
          <a:xfrm>
            <a:off x="1524000" y="3717233"/>
            <a:ext cx="5867400" cy="1997767"/>
          </a:xfrm>
        </p:spPr>
        <p:txBody>
          <a:bodyPr vert="horz" lIns="91440" tIns="45720" rIns="91440" bIns="45720" rtlCol="0" anchor="ctr">
            <a:normAutofit/>
          </a:bodyPr>
          <a:lstStyle>
            <a:lvl1pPr algn="ctr">
              <a:buClr>
                <a:srgbClr val="000000"/>
              </a:buClr>
              <a:defRPr lang="en-US" sz="3600">
                <a:solidFill>
                  <a:schemeClr val="tx1"/>
                </a:solidFill>
                <a:latin typeface="Calibri" panose="020F0502020204030204" pitchFamily="34" charset="0"/>
                <a:ea typeface="Verdana" pitchFamily="34" charset="0"/>
                <a:cs typeface="Calibri" panose="020F0502020204030204" pitchFamily="34" charset="0"/>
              </a:defRPr>
            </a:lvl1pPr>
          </a:lstStyle>
          <a:p>
            <a:pPr lvl="0">
              <a:spcBef>
                <a:spcPct val="0"/>
              </a:spcBef>
              <a:buNone/>
            </a:pPr>
            <a:r>
              <a:rPr lang="en-US" dirty="0"/>
              <a:t>Click to edit Master subtitle style</a:t>
            </a:r>
          </a:p>
        </p:txBody>
      </p:sp>
      <p:pic>
        <p:nvPicPr>
          <p:cNvPr id="8" name="Picture 7"/>
          <p:cNvPicPr/>
          <p:nvPr userDrawn="1"/>
        </p:nvPicPr>
        <p:blipFill>
          <a:blip r:embed="rId2">
            <a:duotone>
              <a:srgbClr val="E8B7B7">
                <a:shade val="45000"/>
                <a:satMod val="135000"/>
              </a:srgbClr>
              <a:prstClr val="white"/>
            </a:duotone>
            <a:extLst>
              <a:ext uri="{BEBA8EAE-BF5A-486C-A8C5-ECC9F3942E4B}">
                <a14:imgProps xmlns:a14="http://schemas.microsoft.com/office/drawing/2010/main">
                  <a14:imgLayer r:embed="rId3">
                    <a14:imgEffect>
                      <a14:artisticTexturizer trans="25000"/>
                    </a14:imgEffect>
                  </a14:imgLayer>
                </a14:imgProps>
              </a:ext>
            </a:extLst>
          </a:blip>
          <a:stretch>
            <a:fillRect/>
          </a:stretch>
        </p:blipFill>
        <p:spPr>
          <a:xfrm>
            <a:off x="5773843" y="3742633"/>
            <a:ext cx="3666490" cy="3514725"/>
          </a:xfrm>
          <a:prstGeom prst="rect">
            <a:avLst/>
          </a:prstGeom>
          <a:effectLst>
            <a:softEdge rad="635000"/>
          </a:effectLst>
        </p:spPr>
      </p:pic>
    </p:spTree>
    <p:extLst>
      <p:ext uri="{BB962C8B-B14F-4D97-AF65-F5344CB8AC3E}">
        <p14:creationId xmlns:p14="http://schemas.microsoft.com/office/powerpoint/2010/main" val="369009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57436" y="3793068"/>
            <a:ext cx="5096935" cy="1684868"/>
          </a:xfrm>
          <a:prstGeom prst="rect">
            <a:avLst/>
          </a:prstGeom>
        </p:spPr>
        <p:txBody>
          <a:bodyPr>
            <a:noAutofit/>
          </a:bodyPr>
          <a:lstStyle>
            <a:lvl1pPr marL="0" indent="0" algn="l">
              <a:lnSpc>
                <a:spcPts val="3600"/>
              </a:lnSpc>
              <a:buNone/>
              <a:defRPr sz="1800" b="0" i="0"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1857437" y="333632"/>
            <a:ext cx="5096935" cy="3459435"/>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228024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212080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a:prstGeom prst="rect">
            <a:avLst/>
          </a:prstGeom>
        </p:spPr>
        <p:txBody>
          <a:bodyPr/>
          <a:lstStyle>
            <a:lvl1pPr algn="l">
              <a:defRPr>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0"/>
            <a:ext cx="8229600" cy="25146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rgbClr val="000000"/>
              </a:buClr>
            </a:pPr>
            <a:r>
              <a:rPr lang="en-US" dirty="0"/>
              <a:t>Click to edit Master text styles</a:t>
            </a:r>
          </a:p>
          <a:p>
            <a:pPr lvl="1"/>
            <a:r>
              <a:rPr lang="en-US" dirty="0"/>
              <a:t>Second level</a:t>
            </a:r>
          </a:p>
          <a:p>
            <a:pPr lvl="2"/>
            <a:r>
              <a:rPr lang="en-US" dirty="0"/>
              <a:t>Third level</a:t>
            </a:r>
          </a:p>
          <a:p>
            <a:pPr marL="1481137" lvl="3" indent="-457200">
              <a:buClr>
                <a:srgbClr val="000000"/>
              </a:buClr>
            </a:pPr>
            <a:r>
              <a:rPr lang="en-US" dirty="0"/>
              <a:t>Fourth level</a:t>
            </a:r>
          </a:p>
          <a:p>
            <a:pPr lvl="4"/>
            <a:r>
              <a:rPr lang="en-US" dirty="0"/>
              <a:t>Fifth level</a:t>
            </a:r>
          </a:p>
        </p:txBody>
      </p:sp>
      <p:sp>
        <p:nvSpPr>
          <p:cNvPr id="14" name="Content Placeholder 2"/>
          <p:cNvSpPr>
            <a:spLocks noGrp="1"/>
          </p:cNvSpPr>
          <p:nvPr>
            <p:ph idx="10"/>
          </p:nvPr>
        </p:nvSpPr>
        <p:spPr>
          <a:xfrm>
            <a:off x="457200" y="4191000"/>
            <a:ext cx="8229600" cy="25146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rgbClr val="000000"/>
              </a:buClr>
            </a:pPr>
            <a:r>
              <a:rPr lang="en-US" dirty="0"/>
              <a:t>Click to edit Master text styles</a:t>
            </a:r>
          </a:p>
          <a:p>
            <a:pPr lvl="1"/>
            <a:r>
              <a:rPr lang="en-US" dirty="0"/>
              <a:t>Second level</a:t>
            </a:r>
          </a:p>
          <a:p>
            <a:pPr lvl="2"/>
            <a:r>
              <a:rPr lang="en-US" dirty="0"/>
              <a:t>Third level</a:t>
            </a:r>
          </a:p>
          <a:p>
            <a:pPr marL="1481137" lvl="3" indent="-457200">
              <a:buClr>
                <a:srgbClr val="000000"/>
              </a:buClr>
            </a:pPr>
            <a:r>
              <a:rPr lang="en-US" dirty="0"/>
              <a:t>Fourth level</a:t>
            </a:r>
          </a:p>
          <a:p>
            <a:pPr lvl="4"/>
            <a:r>
              <a:rPr lang="en-US" dirty="0"/>
              <a:t>Fifth level</a:t>
            </a:r>
          </a:p>
        </p:txBody>
      </p:sp>
      <p:sp>
        <p:nvSpPr>
          <p:cNvPr id="5" name="Text Placeholder 3"/>
          <p:cNvSpPr txBox="1">
            <a:spLocks/>
          </p:cNvSpPr>
          <p:nvPr userDrawn="1"/>
        </p:nvSpPr>
        <p:spPr>
          <a:xfrm>
            <a:off x="685800" y="6527132"/>
            <a:ext cx="7404100" cy="283885"/>
          </a:xfrm>
          <a:prstGeom prst="rect">
            <a:avLst/>
          </a:prstGeom>
        </p:spPr>
        <p:txBody>
          <a:bodyPr anchor="ctr"/>
          <a:lstStyle>
            <a:lvl1pPr marL="0" indent="0" algn="l" defTabSz="914400" rtl="0" eaLnBrk="1" latinLnBrk="0" hangingPunct="1">
              <a:spcBef>
                <a:spcPct val="20000"/>
              </a:spcBef>
              <a:buFont typeface="Arial" pitchFamily="34" charset="0"/>
              <a:buNone/>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prstClr val="black"/>
                </a:solidFill>
                <a:latin typeface="Calibri" panose="020F0502020204030204" pitchFamily="34" charset="0"/>
                <a:cs typeface="Calibri" panose="020F0502020204030204" pitchFamily="34" charset="0"/>
              </a:rPr>
              <a:t>© 2020 McGraw-Hill Education.</a:t>
            </a:r>
          </a:p>
        </p:txBody>
      </p:sp>
      <p:sp>
        <p:nvSpPr>
          <p:cNvPr id="7" name="Slide Number Placeholder 5"/>
          <p:cNvSpPr txBox="1">
            <a:spLocks/>
          </p:cNvSpPr>
          <p:nvPr userDrawn="1"/>
        </p:nvSpPr>
        <p:spPr>
          <a:xfrm>
            <a:off x="8312097" y="6477000"/>
            <a:ext cx="755703" cy="343501"/>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a:solidFill>
                  <a:prstClr val="black"/>
                </a:solidFill>
                <a:latin typeface="Calibri" panose="020F0502020204030204" pitchFamily="34" charset="0"/>
                <a:ea typeface="Verdana" panose="020B0604030504040204" pitchFamily="34" charset="0"/>
                <a:cs typeface="Calibri" panose="020F0502020204030204" pitchFamily="34" charset="0"/>
              </a:rPr>
              <a:t>1-</a:t>
            </a:r>
            <a:fld id="{6F94BB01-2447-4377-8194-F82F4D072C18}" type="slidenum">
              <a:rPr lang="en-US" sz="1200" smtClean="0">
                <a:solidFill>
                  <a:prstClr val="black"/>
                </a:solidFill>
                <a:latin typeface="Calibri" panose="020F0502020204030204" pitchFamily="34" charset="0"/>
                <a:ea typeface="Verdana" panose="020B0604030504040204" pitchFamily="34" charset="0"/>
                <a:cs typeface="Calibri" panose="020F0502020204030204" pitchFamily="34" charset="0"/>
              </a:rPr>
              <a:pPr algn="ctr">
                <a:defRPr/>
              </a:pPr>
              <a:t>‹#›</a:t>
            </a:fld>
            <a:endParaRPr lang="en-US" sz="1200" dirty="0">
              <a:solidFill>
                <a:prstClr val="black"/>
              </a:solidFill>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1632642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5D11-CE9B-4000-B9E1-B93466679F18}"/>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D4DB2266-10E3-4950-AFA7-B3FD11460367}"/>
              </a:ext>
            </a:extLst>
          </p:cNvPr>
          <p:cNvSpPr>
            <a:spLocks noGrp="1"/>
          </p:cNvSpPr>
          <p:nvPr>
            <p:ph idx="1"/>
          </p:nvPr>
        </p:nvSpPr>
        <p:spPr>
          <a:xfrm>
            <a:off x="457200" y="1600200"/>
            <a:ext cx="4114800" cy="22098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rgbClr val="000000"/>
              </a:buClr>
            </a:pPr>
            <a:r>
              <a:rPr lang="en-US" dirty="0"/>
              <a:t>Click to edit Master text styles</a:t>
            </a:r>
          </a:p>
          <a:p>
            <a:pPr lvl="1"/>
            <a:r>
              <a:rPr lang="en-US" dirty="0"/>
              <a:t>Second level</a:t>
            </a:r>
          </a:p>
          <a:p>
            <a:pPr lvl="2"/>
            <a:r>
              <a:rPr lang="en-US" dirty="0"/>
              <a:t>Third level</a:t>
            </a:r>
          </a:p>
          <a:p>
            <a:pPr marL="1481137" lvl="3" indent="-457200">
              <a:buClr>
                <a:srgbClr val="000000"/>
              </a:buClr>
            </a:pPr>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7BC88B0D-7D1A-4004-BDB1-B654A6F8E83D}"/>
              </a:ext>
            </a:extLst>
          </p:cNvPr>
          <p:cNvSpPr>
            <a:spLocks noGrp="1"/>
          </p:cNvSpPr>
          <p:nvPr>
            <p:ph idx="10"/>
          </p:nvPr>
        </p:nvSpPr>
        <p:spPr>
          <a:xfrm>
            <a:off x="4724400" y="1600200"/>
            <a:ext cx="3962400" cy="22098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rgbClr val="000000"/>
              </a:buClr>
            </a:pPr>
            <a:r>
              <a:rPr lang="en-US" dirty="0"/>
              <a:t>Click to edit Master text styles</a:t>
            </a:r>
          </a:p>
          <a:p>
            <a:pPr lvl="1"/>
            <a:r>
              <a:rPr lang="en-US" dirty="0"/>
              <a:t>Second level</a:t>
            </a:r>
          </a:p>
          <a:p>
            <a:pPr lvl="2"/>
            <a:r>
              <a:rPr lang="en-US" dirty="0"/>
              <a:t>Third level</a:t>
            </a:r>
          </a:p>
          <a:p>
            <a:pPr marL="1481137" lvl="3" indent="-457200">
              <a:buClr>
                <a:srgbClr val="000000"/>
              </a:buClr>
            </a:pPr>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0365C820-A106-4C78-9385-5DCD463EBCA6}"/>
              </a:ext>
            </a:extLst>
          </p:cNvPr>
          <p:cNvSpPr>
            <a:spLocks noGrp="1"/>
          </p:cNvSpPr>
          <p:nvPr>
            <p:ph idx="11"/>
          </p:nvPr>
        </p:nvSpPr>
        <p:spPr>
          <a:xfrm>
            <a:off x="457200" y="3962400"/>
            <a:ext cx="4114800" cy="23622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rgbClr val="000000"/>
              </a:buClr>
            </a:pPr>
            <a:r>
              <a:rPr lang="en-US" dirty="0"/>
              <a:t>Click to edit Master text styles</a:t>
            </a:r>
          </a:p>
          <a:p>
            <a:pPr lvl="1"/>
            <a:r>
              <a:rPr lang="en-US" dirty="0"/>
              <a:t>Second level</a:t>
            </a:r>
          </a:p>
          <a:p>
            <a:pPr lvl="2"/>
            <a:r>
              <a:rPr lang="en-US" dirty="0"/>
              <a:t>Third level</a:t>
            </a:r>
          </a:p>
          <a:p>
            <a:pPr marL="1481137" lvl="3" indent="-457200">
              <a:buClr>
                <a:srgbClr val="000000"/>
              </a:buClr>
            </a:pPr>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47C0AC7F-47CC-4F13-99A3-EE5EDE18391B}"/>
              </a:ext>
            </a:extLst>
          </p:cNvPr>
          <p:cNvSpPr>
            <a:spLocks noGrp="1"/>
          </p:cNvSpPr>
          <p:nvPr>
            <p:ph idx="12"/>
          </p:nvPr>
        </p:nvSpPr>
        <p:spPr>
          <a:xfrm>
            <a:off x="4724400" y="3962400"/>
            <a:ext cx="3962400" cy="23622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buClr>
                <a:srgbClr val="000000"/>
              </a:buClr>
            </a:pPr>
            <a:r>
              <a:rPr lang="en-US" dirty="0"/>
              <a:t>Click to edit Master text styles</a:t>
            </a:r>
          </a:p>
          <a:p>
            <a:pPr lvl="1"/>
            <a:r>
              <a:rPr lang="en-US" dirty="0"/>
              <a:t>Second level</a:t>
            </a:r>
          </a:p>
          <a:p>
            <a:pPr lvl="2"/>
            <a:r>
              <a:rPr lang="en-US" dirty="0"/>
              <a:t>Third level</a:t>
            </a:r>
          </a:p>
          <a:p>
            <a:pPr marL="1481137" lvl="3" indent="-457200">
              <a:buClr>
                <a:srgbClr val="000000"/>
              </a:buClr>
            </a:pPr>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195B6CFC-C1DA-4699-AE78-3149A06F0FB9}"/>
              </a:ext>
            </a:extLst>
          </p:cNvPr>
          <p:cNvSpPr txBox="1">
            <a:spLocks/>
          </p:cNvSpPr>
          <p:nvPr userDrawn="1"/>
        </p:nvSpPr>
        <p:spPr>
          <a:xfrm>
            <a:off x="685800" y="6527132"/>
            <a:ext cx="7404100" cy="283885"/>
          </a:xfrm>
          <a:prstGeom prst="rect">
            <a:avLst/>
          </a:prstGeom>
        </p:spPr>
        <p:txBody>
          <a:bodyPr anchor="ctr"/>
          <a:lstStyle>
            <a:lvl1pPr marL="0" indent="0" algn="l" defTabSz="914400" rtl="0" eaLnBrk="1" latinLnBrk="0" hangingPunct="1">
              <a:spcBef>
                <a:spcPct val="20000"/>
              </a:spcBef>
              <a:buFont typeface="Arial" pitchFamily="34" charset="0"/>
              <a:buNone/>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prstClr val="black"/>
                </a:solidFill>
                <a:latin typeface="Calibri" panose="020F0502020204030204" pitchFamily="34" charset="0"/>
                <a:cs typeface="Calibri" panose="020F0502020204030204" pitchFamily="34" charset="0"/>
              </a:rPr>
              <a:t>© 2020 McGraw-Hill Education.</a:t>
            </a:r>
          </a:p>
        </p:txBody>
      </p:sp>
      <p:sp>
        <p:nvSpPr>
          <p:cNvPr id="8" name="Slide Number Placeholder 5">
            <a:extLst>
              <a:ext uri="{FF2B5EF4-FFF2-40B4-BE49-F238E27FC236}">
                <a16:creationId xmlns:a16="http://schemas.microsoft.com/office/drawing/2014/main" id="{216811F2-EBAE-4A42-9EC1-4B72D54E7020}"/>
              </a:ext>
            </a:extLst>
          </p:cNvPr>
          <p:cNvSpPr txBox="1">
            <a:spLocks/>
          </p:cNvSpPr>
          <p:nvPr userDrawn="1"/>
        </p:nvSpPr>
        <p:spPr>
          <a:xfrm>
            <a:off x="8312097" y="6477000"/>
            <a:ext cx="755703" cy="343501"/>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a:solidFill>
                  <a:prstClr val="black"/>
                </a:solidFill>
                <a:latin typeface="Calibri" panose="020F0502020204030204" pitchFamily="34" charset="0"/>
                <a:ea typeface="Verdana" panose="020B0604030504040204" pitchFamily="34" charset="0"/>
                <a:cs typeface="Calibri" panose="020F0502020204030204" pitchFamily="34" charset="0"/>
              </a:rPr>
              <a:t>1-</a:t>
            </a:r>
            <a:fld id="{6F94BB01-2447-4377-8194-F82F4D072C18}" type="slidenum">
              <a:rPr lang="en-US" sz="1200" smtClean="0">
                <a:solidFill>
                  <a:prstClr val="black"/>
                </a:solidFill>
                <a:latin typeface="Calibri" panose="020F0502020204030204" pitchFamily="34" charset="0"/>
                <a:ea typeface="Verdana" panose="020B0604030504040204" pitchFamily="34" charset="0"/>
                <a:cs typeface="Calibri" panose="020F0502020204030204" pitchFamily="34" charset="0"/>
              </a:rPr>
              <a:pPr algn="ctr">
                <a:defRPr/>
              </a:pPr>
              <a:t>‹#›</a:t>
            </a:fld>
            <a:endParaRPr lang="en-US" sz="1200" dirty="0">
              <a:solidFill>
                <a:prstClr val="black"/>
              </a:solidFill>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740034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Appendix LD">
    <p:spTree>
      <p:nvGrpSpPr>
        <p:cNvPr id="1" name=""/>
        <p:cNvGrpSpPr/>
        <p:nvPr/>
      </p:nvGrpSpPr>
      <p:grpSpPr>
        <a:xfrm>
          <a:off x="0" y="0"/>
          <a:ext cx="0" cy="0"/>
          <a:chOff x="0" y="0"/>
          <a:chExt cx="0" cy="0"/>
        </a:xfrm>
      </p:grpSpPr>
      <p:sp>
        <p:nvSpPr>
          <p:cNvPr id="9" name="Title 1"/>
          <p:cNvSpPr>
            <a:spLocks noGrp="1"/>
          </p:cNvSpPr>
          <p:nvPr>
            <p:ph type="title"/>
          </p:nvPr>
        </p:nvSpPr>
        <p:spPr>
          <a:xfrm>
            <a:off x="609600" y="2971800"/>
            <a:ext cx="8229600" cy="1143000"/>
          </a:xfrm>
        </p:spPr>
        <p:txBody>
          <a:bodyPr>
            <a:normAutofit/>
          </a:bodyPr>
          <a:lstStyle>
            <a:lvl1pPr algn="ctr" defTabSz="914400" rtl="0" eaLnBrk="1" latinLnBrk="0" hangingPunct="1">
              <a:spcBef>
                <a:spcPct val="0"/>
              </a:spcBef>
              <a:buNone/>
              <a:defRPr lang="en-US" sz="3600" kern="1200" dirty="0">
                <a:solidFill>
                  <a:schemeClr val="tx1"/>
                </a:solidFill>
                <a:latin typeface="Calibri" panose="020F0502020204030204" pitchFamily="34" charset="0"/>
                <a:ea typeface="Verdana" panose="020B0604030504040204" pitchFamily="34" charset="0"/>
                <a:cs typeface="Calibri" panose="020F0502020204030204" pitchFamily="34" charset="0"/>
              </a:defRPr>
            </a:lvl1pPr>
          </a:lstStyle>
          <a:p>
            <a:r>
              <a:rPr lang="en-US" dirty="0"/>
              <a:t>Click to edit Master title style</a:t>
            </a:r>
          </a:p>
        </p:txBody>
      </p:sp>
      <p:pic>
        <p:nvPicPr>
          <p:cNvPr id="8" name="Picture 7"/>
          <p:cNvPicPr/>
          <p:nvPr userDrawn="1"/>
        </p:nvPicPr>
        <p:blipFill>
          <a:blip r:embed="rId2">
            <a:duotone>
              <a:srgbClr val="E8B7B7">
                <a:shade val="45000"/>
                <a:satMod val="135000"/>
              </a:srgbClr>
              <a:prstClr val="white"/>
            </a:duotone>
            <a:extLst>
              <a:ext uri="{BEBA8EAE-BF5A-486C-A8C5-ECC9F3942E4B}">
                <a14:imgProps xmlns:a14="http://schemas.microsoft.com/office/drawing/2010/main">
                  <a14:imgLayer r:embed="rId3">
                    <a14:imgEffect>
                      <a14:artisticTexturizer trans="25000"/>
                    </a14:imgEffect>
                  </a14:imgLayer>
                </a14:imgProps>
              </a:ext>
            </a:extLst>
          </a:blip>
          <a:stretch>
            <a:fillRect/>
          </a:stretch>
        </p:blipFill>
        <p:spPr>
          <a:xfrm>
            <a:off x="5773843" y="3742633"/>
            <a:ext cx="3666490" cy="3514725"/>
          </a:xfrm>
          <a:prstGeom prst="rect">
            <a:avLst/>
          </a:prstGeom>
          <a:effectLst>
            <a:softEdge rad="635000"/>
          </a:effectLst>
        </p:spPr>
      </p:pic>
      <p:sp>
        <p:nvSpPr>
          <p:cNvPr id="10" name="Text Placeholder 3"/>
          <p:cNvSpPr txBox="1">
            <a:spLocks/>
          </p:cNvSpPr>
          <p:nvPr userDrawn="1"/>
        </p:nvSpPr>
        <p:spPr>
          <a:xfrm>
            <a:off x="685800" y="6527132"/>
            <a:ext cx="7404100" cy="283885"/>
          </a:xfrm>
          <a:prstGeom prst="rect">
            <a:avLst/>
          </a:prstGeom>
        </p:spPr>
        <p:txBody>
          <a:bodyPr anchor="ctr"/>
          <a:lstStyle>
            <a:lvl1pPr marL="0" indent="0" algn="l" defTabSz="914400" rtl="0" eaLnBrk="1" latinLnBrk="0" hangingPunct="1">
              <a:spcBef>
                <a:spcPct val="20000"/>
              </a:spcBef>
              <a:buFont typeface="Arial" pitchFamily="34" charset="0"/>
              <a:buNone/>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prstClr val="black"/>
                </a:solidFill>
                <a:latin typeface="Calibri" panose="020F0502020204030204" pitchFamily="34" charset="0"/>
                <a:cs typeface="Calibri" panose="020F0502020204030204" pitchFamily="34" charset="0"/>
              </a:rPr>
              <a:t>© 2020 McGraw-Hill Education.</a:t>
            </a:r>
          </a:p>
        </p:txBody>
      </p:sp>
      <p:sp>
        <p:nvSpPr>
          <p:cNvPr id="11" name="Slide Number Placeholder 5"/>
          <p:cNvSpPr txBox="1">
            <a:spLocks/>
          </p:cNvSpPr>
          <p:nvPr userDrawn="1"/>
        </p:nvSpPr>
        <p:spPr>
          <a:xfrm>
            <a:off x="8312097" y="6477000"/>
            <a:ext cx="755703" cy="343501"/>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a:solidFill>
                  <a:prstClr val="black"/>
                </a:solidFill>
                <a:latin typeface="Calibri" panose="020F0502020204030204" pitchFamily="34" charset="0"/>
                <a:ea typeface="Verdana" panose="020B0604030504040204" pitchFamily="34" charset="0"/>
                <a:cs typeface="Calibri" panose="020F0502020204030204" pitchFamily="34" charset="0"/>
              </a:rPr>
              <a:t>1-</a:t>
            </a:r>
            <a:fld id="{6F94BB01-2447-4377-8194-F82F4D072C18}" type="slidenum">
              <a:rPr lang="en-US" sz="1200" smtClean="0">
                <a:solidFill>
                  <a:prstClr val="black"/>
                </a:solidFill>
                <a:latin typeface="Calibri" panose="020F0502020204030204" pitchFamily="34" charset="0"/>
                <a:ea typeface="Verdana" panose="020B0604030504040204" pitchFamily="34" charset="0"/>
                <a:cs typeface="Calibri" panose="020F0502020204030204" pitchFamily="34" charset="0"/>
              </a:rPr>
              <a:pPr algn="ctr">
                <a:defRPr/>
              </a:pPr>
              <a:t>‹#›</a:t>
            </a:fld>
            <a:endParaRPr lang="en-US" sz="1200" dirty="0">
              <a:solidFill>
                <a:prstClr val="black"/>
              </a:solidFill>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291001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ext above title">
    <p:spTree>
      <p:nvGrpSpPr>
        <p:cNvPr id="1" name=""/>
        <p:cNvGrpSpPr/>
        <p:nvPr/>
      </p:nvGrpSpPr>
      <p:grpSpPr>
        <a:xfrm>
          <a:off x="0" y="0"/>
          <a:ext cx="0" cy="0"/>
          <a:chOff x="0" y="0"/>
          <a:chExt cx="0" cy="0"/>
        </a:xfrm>
      </p:grpSpPr>
      <p:sp>
        <p:nvSpPr>
          <p:cNvPr id="2" name="Title 1"/>
          <p:cNvSpPr>
            <a:spLocks noGrp="1"/>
          </p:cNvSpPr>
          <p:nvPr>
            <p:ph type="title"/>
          </p:nvPr>
        </p:nvSpPr>
        <p:spPr>
          <a:xfrm>
            <a:off x="970757" y="2143125"/>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70757" y="35052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6" name="Text Placeholder 3"/>
          <p:cNvSpPr txBox="1">
            <a:spLocks/>
          </p:cNvSpPr>
          <p:nvPr userDrawn="1"/>
        </p:nvSpPr>
        <p:spPr>
          <a:xfrm>
            <a:off x="685800" y="6527132"/>
            <a:ext cx="7404100" cy="283885"/>
          </a:xfrm>
          <a:prstGeom prst="rect">
            <a:avLst/>
          </a:prstGeom>
        </p:spPr>
        <p:txBody>
          <a:bodyPr anchor="ctr"/>
          <a:lstStyle>
            <a:lvl1pPr marL="0" indent="0" algn="l" defTabSz="914400" rtl="0" eaLnBrk="1" latinLnBrk="0" hangingPunct="1">
              <a:spcBef>
                <a:spcPct val="20000"/>
              </a:spcBef>
              <a:buFont typeface="Arial" pitchFamily="34" charset="0"/>
              <a:buNone/>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prstClr val="black"/>
                </a:solidFill>
                <a:latin typeface="Calibri" panose="020F0502020204030204" pitchFamily="34" charset="0"/>
                <a:cs typeface="Calibri" panose="020F0502020204030204" pitchFamily="34" charset="0"/>
              </a:rPr>
              <a:t>© 2020 McGraw-Hill Education.</a:t>
            </a:r>
          </a:p>
        </p:txBody>
      </p:sp>
      <p:sp>
        <p:nvSpPr>
          <p:cNvPr id="7" name="Slide Number Placeholder 5"/>
          <p:cNvSpPr txBox="1">
            <a:spLocks/>
          </p:cNvSpPr>
          <p:nvPr userDrawn="1"/>
        </p:nvSpPr>
        <p:spPr>
          <a:xfrm>
            <a:off x="8312097" y="6477000"/>
            <a:ext cx="755703" cy="343501"/>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a:solidFill>
                  <a:prstClr val="black"/>
                </a:solidFill>
                <a:latin typeface="Calibri" panose="020F0502020204030204" pitchFamily="34" charset="0"/>
                <a:ea typeface="Verdana" panose="020B0604030504040204" pitchFamily="34" charset="0"/>
                <a:cs typeface="Calibri" panose="020F0502020204030204" pitchFamily="34" charset="0"/>
              </a:rPr>
              <a:t>1-</a:t>
            </a:r>
            <a:fld id="{6F94BB01-2447-4377-8194-F82F4D072C18}" type="slidenum">
              <a:rPr lang="en-US" sz="1200" smtClean="0">
                <a:solidFill>
                  <a:prstClr val="black"/>
                </a:solidFill>
                <a:latin typeface="Calibri" panose="020F0502020204030204" pitchFamily="34" charset="0"/>
                <a:ea typeface="Verdana" panose="020B0604030504040204" pitchFamily="34" charset="0"/>
                <a:cs typeface="Calibri" panose="020F0502020204030204" pitchFamily="34" charset="0"/>
              </a:rPr>
              <a:pPr algn="ctr">
                <a:defRPr/>
              </a:pPr>
              <a:t>‹#›</a:t>
            </a:fld>
            <a:endParaRPr lang="en-US" sz="1200" dirty="0">
              <a:solidFill>
                <a:prstClr val="black"/>
              </a:solidFill>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56084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8/26/2025</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976079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8/26/2025</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55317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8/26/2025</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566171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3966136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pPr lvl="0"/>
            <a:r>
              <a:rPr lang="en-US" dirty="0"/>
              <a:t>Click to edit Master title style</a:t>
            </a:r>
          </a:p>
        </p:txBody>
      </p:sp>
      <p:sp>
        <p:nvSpPr>
          <p:cNvPr id="15"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buClr>
                <a:srgbClr val="000000"/>
              </a:buClr>
            </a:pPr>
            <a:r>
              <a:rPr lang="en-US" dirty="0"/>
              <a:t>Click to edit Master text styles</a:t>
            </a:r>
          </a:p>
          <a:p>
            <a:pPr lvl="1"/>
            <a:r>
              <a:rPr lang="en-US" dirty="0"/>
              <a:t>Second level</a:t>
            </a:r>
          </a:p>
          <a:p>
            <a:pPr lvl="2"/>
            <a:r>
              <a:rPr lang="en-US" dirty="0"/>
              <a:t>Third level</a:t>
            </a:r>
          </a:p>
          <a:p>
            <a:pPr marL="1481137" lvl="3" indent="-457200">
              <a:buClr>
                <a:srgbClr val="000000"/>
              </a:buClr>
            </a:pPr>
            <a:r>
              <a:rPr lang="en-US" dirty="0"/>
              <a:t>Fourth level</a:t>
            </a:r>
          </a:p>
          <a:p>
            <a:pPr lvl="4"/>
            <a:r>
              <a:rPr lang="en-US" dirty="0"/>
              <a:t>Fifth level</a:t>
            </a:r>
          </a:p>
        </p:txBody>
      </p:sp>
      <p:pic>
        <p:nvPicPr>
          <p:cNvPr id="13" name="Picture 12"/>
          <p:cNvPicPr/>
          <p:nvPr userDrawn="1"/>
        </p:nvPicPr>
        <p:blipFill>
          <a:blip r:embed="rId10">
            <a:duotone>
              <a:srgbClr val="E8B7B7">
                <a:shade val="45000"/>
                <a:satMod val="135000"/>
              </a:srgbClr>
              <a:prstClr val="white"/>
            </a:duotone>
            <a:extLst>
              <a:ext uri="{BEBA8EAE-BF5A-486C-A8C5-ECC9F3942E4B}">
                <a14:imgProps xmlns:a14="http://schemas.microsoft.com/office/drawing/2010/main">
                  <a14:imgLayer r:embed="rId11">
                    <a14:imgEffect>
                      <a14:artisticTexturizer trans="25000"/>
                    </a14:imgEffect>
                  </a14:imgLayer>
                </a14:imgProps>
              </a:ext>
            </a:extLst>
          </a:blip>
          <a:stretch>
            <a:fillRect/>
          </a:stretch>
        </p:blipFill>
        <p:spPr>
          <a:xfrm>
            <a:off x="5773843" y="3742633"/>
            <a:ext cx="3666490" cy="3514725"/>
          </a:xfrm>
          <a:prstGeom prst="rect">
            <a:avLst/>
          </a:prstGeom>
          <a:effectLst>
            <a:softEdge rad="635000"/>
          </a:effectLst>
        </p:spPr>
      </p:pic>
    </p:spTree>
  </p:cSld>
  <p:clrMap bg1="lt1" tx1="dk1" bg2="lt2" tx2="dk2" accent1="accent1" accent2="accent2" accent3="accent3" accent4="accent4" accent5="accent5" accent6="accent6" hlink="hlink" folHlink="folHlink"/>
  <p:sldLayoutIdLst>
    <p:sldLayoutId id="2147483925" r:id="rId1"/>
    <p:sldLayoutId id="2147483926" r:id="rId2"/>
    <p:sldLayoutId id="2147483940" r:id="rId3"/>
    <p:sldLayoutId id="2147483938" r:id="rId4"/>
    <p:sldLayoutId id="2147483939" r:id="rId5"/>
    <p:sldLayoutId id="2147483942" r:id="rId6"/>
    <p:sldLayoutId id="2147483943" r:id="rId7"/>
    <p:sldLayoutId id="2147483944" r:id="rId8"/>
  </p:sldLayoutIdLst>
  <p:hf hdr="0" dt="0"/>
  <p:txStyles>
    <p:titleStyle>
      <a:lvl1pPr algn="l" rtl="0" eaLnBrk="1" fontAlgn="base" hangingPunct="1">
        <a:spcBef>
          <a:spcPct val="0"/>
        </a:spcBef>
        <a:spcAft>
          <a:spcPct val="0"/>
        </a:spcAft>
        <a:defRPr lang="en-US" sz="3600" b="1" dirty="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algn="l" rtl="0" eaLnBrk="1" fontAlgn="base" hangingPunct="1">
        <a:spcBef>
          <a:spcPct val="0"/>
        </a:spcBef>
        <a:spcAft>
          <a:spcPct val="0"/>
        </a:spcAft>
        <a:defRPr sz="4200">
          <a:solidFill>
            <a:schemeClr val="tx2"/>
          </a:solidFill>
          <a:latin typeface="Arial" charset="0"/>
        </a:defRPr>
      </a:lvl2pPr>
      <a:lvl3pPr algn="l" rtl="0" eaLnBrk="1" fontAlgn="base" hangingPunct="1">
        <a:spcBef>
          <a:spcPct val="0"/>
        </a:spcBef>
        <a:spcAft>
          <a:spcPct val="0"/>
        </a:spcAft>
        <a:defRPr sz="4200">
          <a:solidFill>
            <a:schemeClr val="tx2"/>
          </a:solidFill>
          <a:latin typeface="Arial" charset="0"/>
        </a:defRPr>
      </a:lvl3pPr>
      <a:lvl4pPr algn="l" rtl="0" eaLnBrk="1" fontAlgn="base" hangingPunct="1">
        <a:spcBef>
          <a:spcPct val="0"/>
        </a:spcBef>
        <a:spcAft>
          <a:spcPct val="0"/>
        </a:spcAft>
        <a:defRPr sz="4200">
          <a:solidFill>
            <a:schemeClr val="tx2"/>
          </a:solidFill>
          <a:latin typeface="Arial" charset="0"/>
        </a:defRPr>
      </a:lvl4pPr>
      <a:lvl5pPr algn="l" rtl="0" eaLnBrk="1" fontAlgn="base" hangingPunct="1">
        <a:spcBef>
          <a:spcPct val="0"/>
        </a:spcBef>
        <a:spcAft>
          <a:spcPct val="0"/>
        </a:spcAft>
        <a:defRPr sz="4200">
          <a:solidFill>
            <a:schemeClr val="tx2"/>
          </a:solidFill>
          <a:latin typeface="Arial" charset="0"/>
        </a:defRPr>
      </a:lvl5pPr>
      <a:lvl6pPr marL="457200" algn="l" rtl="0" eaLnBrk="1" fontAlgn="base" hangingPunct="1">
        <a:spcBef>
          <a:spcPct val="0"/>
        </a:spcBef>
        <a:spcAft>
          <a:spcPct val="0"/>
        </a:spcAft>
        <a:defRPr sz="4200">
          <a:solidFill>
            <a:schemeClr val="tx2"/>
          </a:solidFill>
          <a:latin typeface="Arial" charset="0"/>
        </a:defRPr>
      </a:lvl6pPr>
      <a:lvl7pPr marL="914400" algn="l" rtl="0" eaLnBrk="1" fontAlgn="base" hangingPunct="1">
        <a:spcBef>
          <a:spcPct val="0"/>
        </a:spcBef>
        <a:spcAft>
          <a:spcPct val="0"/>
        </a:spcAft>
        <a:defRPr sz="4200">
          <a:solidFill>
            <a:schemeClr val="tx2"/>
          </a:solidFill>
          <a:latin typeface="Arial" charset="0"/>
        </a:defRPr>
      </a:lvl7pPr>
      <a:lvl8pPr marL="1371600" algn="l" rtl="0" eaLnBrk="1" fontAlgn="base" hangingPunct="1">
        <a:spcBef>
          <a:spcPct val="0"/>
        </a:spcBef>
        <a:spcAft>
          <a:spcPct val="0"/>
        </a:spcAft>
        <a:defRPr sz="4200">
          <a:solidFill>
            <a:schemeClr val="tx2"/>
          </a:solidFill>
          <a:latin typeface="Arial" charset="0"/>
        </a:defRPr>
      </a:lvl8pPr>
      <a:lvl9pPr marL="1828800" algn="l" rtl="0" eaLnBrk="1" fontAlgn="base" hangingPunct="1">
        <a:spcBef>
          <a:spcPct val="0"/>
        </a:spcBef>
        <a:spcAft>
          <a:spcPct val="0"/>
        </a:spcAft>
        <a:defRPr sz="4200">
          <a:solidFill>
            <a:schemeClr val="tx2"/>
          </a:solidFill>
          <a:latin typeface="Arial" charset="0"/>
        </a:defRPr>
      </a:lvl9pPr>
    </p:titleStyle>
    <p:bodyStyle>
      <a:lvl1pPr marL="0" indent="0" algn="l" rtl="0" eaLnBrk="1" fontAlgn="base" hangingPunct="1">
        <a:spcBef>
          <a:spcPct val="20000"/>
        </a:spcBef>
        <a:spcAft>
          <a:spcPct val="0"/>
        </a:spcAft>
        <a:buClrTx/>
        <a:buSzPct val="100000"/>
        <a:buFont typeface="Arial" panose="020B0604020202020204" pitchFamily="34" charset="0"/>
        <a:buNone/>
        <a:defRPr lang="en-US" sz="2600" dirty="0" smtClean="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indent="-457200" algn="l" rtl="0" eaLnBrk="1" fontAlgn="base" hangingPunct="1">
        <a:spcBef>
          <a:spcPct val="20000"/>
        </a:spcBef>
        <a:spcAft>
          <a:spcPct val="0"/>
        </a:spcAft>
        <a:buClrTx/>
        <a:buSzPct val="100000"/>
        <a:buFont typeface="Arial" pitchFamily="34" charset="0"/>
        <a:buChar char="•"/>
        <a:defRPr lang="en-US" sz="2400" dirty="0" smtClean="0">
          <a:solidFill>
            <a:schemeClr val="tx1"/>
          </a:solidFill>
          <a:latin typeface="Calibri" panose="020F0502020204030204" pitchFamily="34" charset="0"/>
          <a:ea typeface="Verdana" panose="020B0604030504040204" pitchFamily="34" charset="0"/>
          <a:cs typeface="Calibri" panose="020F0502020204030204" pitchFamily="34" charset="0"/>
        </a:defRPr>
      </a:lvl2pPr>
      <a:lvl3pPr marL="914400" indent="-457200" algn="l" rtl="0" eaLnBrk="1" fontAlgn="base" hangingPunct="1">
        <a:spcBef>
          <a:spcPct val="20000"/>
        </a:spcBef>
        <a:spcAft>
          <a:spcPct val="0"/>
        </a:spcAft>
        <a:buClrTx/>
        <a:buSzPct val="100000"/>
        <a:buFont typeface="Arial" pitchFamily="34" charset="0"/>
        <a:buChar char="•"/>
        <a:defRPr lang="en-US" sz="2200" dirty="0" smtClean="0">
          <a:solidFill>
            <a:schemeClr val="tx1"/>
          </a:solidFill>
          <a:latin typeface="Calibri" panose="020F0502020204030204" pitchFamily="34" charset="0"/>
          <a:ea typeface="Verdana" panose="020B0604030504040204" pitchFamily="34" charset="0"/>
          <a:cs typeface="Calibri" panose="020F0502020204030204" pitchFamily="34" charset="0"/>
        </a:defRPr>
      </a:lvl3pPr>
      <a:lvl4pPr marL="1479550" indent="-107950" algn="l" rtl="0" eaLnBrk="1" fontAlgn="base" hangingPunct="1">
        <a:spcBef>
          <a:spcPct val="20000"/>
        </a:spcBef>
        <a:spcAft>
          <a:spcPct val="0"/>
        </a:spcAft>
        <a:buClrTx/>
        <a:buSzPct val="100000"/>
        <a:buFont typeface="Courier New" panose="02070309020205020404" pitchFamily="49" charset="0"/>
        <a:buChar char="o"/>
        <a:defRPr lang="en-US" sz="2000" dirty="0" smtClean="0">
          <a:solidFill>
            <a:schemeClr val="tx1"/>
          </a:solidFill>
          <a:latin typeface="Calibri" panose="020F0502020204030204" pitchFamily="34" charset="0"/>
          <a:ea typeface="Verdana" panose="020B0604030504040204" pitchFamily="34" charset="0"/>
          <a:cs typeface="Calibri" panose="020F0502020204030204" pitchFamily="34" charset="0"/>
        </a:defRPr>
      </a:lvl4pPr>
      <a:lvl5pPr marL="1681163" indent="-339725" algn="l" rtl="0" eaLnBrk="1" fontAlgn="base" hangingPunct="1">
        <a:spcBef>
          <a:spcPct val="20000"/>
        </a:spcBef>
        <a:spcAft>
          <a:spcPct val="0"/>
        </a:spcAft>
        <a:buClrTx/>
        <a:buSzPct val="75000"/>
        <a:buFont typeface="Wingdings" pitchFamily="2" charset="2"/>
        <a:buChar char="§"/>
        <a:defRPr lang="en-US" sz="1800" dirty="0">
          <a:solidFill>
            <a:schemeClr val="tx1"/>
          </a:solidFill>
          <a:latin typeface="Calibri" panose="020F0502020204030204" pitchFamily="34" charset="0"/>
          <a:ea typeface="Verdana" panose="020B0604030504040204" pitchFamily="34" charset="0"/>
          <a:cs typeface="Calibri" panose="020F0502020204030204" pitchFamily="34" charset="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672194"/>
      </p:ext>
    </p:extLst>
  </p:cSld>
  <p:clrMap bg1="lt1" tx1="dk1" bg2="lt2" tx2="dk2" accent1="accent1" accent2="accent2" accent3="accent3" accent4="accent4" accent5="accent5" accent6="accent6" hlink="hlink" folHlink="folHlink"/>
  <p:sldLayoutIdLst>
    <p:sldLayoutId id="2147483946"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855936"/>
      </p:ext>
    </p:extLst>
  </p:cSld>
  <p:clrMap bg1="lt1" tx1="dk1" bg2="lt2" tx2="dk2" accent1="accent1" accent2="accent2" accent3="accent3" accent4="accent4" accent5="accent5" accent6="accent6" hlink="hlink" folHlink="folHlink"/>
  <p:sldLayoutIdLst>
    <p:sldLayoutId id="2147483948" r:id="rId1"/>
    <p:sldLayoutId id="2147483949" r:id="rId2"/>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kaiterra.com/en/resources/accuracy-precision-resolution-what-do-they-mean-for-iaq-sensors"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1528962" y="1879351"/>
            <a:ext cx="5096935" cy="1938992"/>
          </a:xfrm>
          <a:prstGeom prst="rect">
            <a:avLst/>
          </a:prstGeom>
        </p:spPr>
        <p:txBody>
          <a:bodyPr wrap="square">
            <a:normAutofit/>
          </a:bodyPr>
          <a:lstStyle/>
          <a:p>
            <a:r>
              <a:rPr lang="en-US" sz="4000" dirty="0">
                <a:solidFill>
                  <a:srgbClr val="002060"/>
                </a:solidFill>
              </a:rPr>
              <a:t>Chapter 1. </a:t>
            </a:r>
            <a:br>
              <a:rPr lang="en-US" sz="4000" dirty="0">
                <a:solidFill>
                  <a:srgbClr val="002060"/>
                </a:solidFill>
              </a:rPr>
            </a:br>
            <a:r>
              <a:rPr lang="en-US" sz="4000" dirty="0">
                <a:solidFill>
                  <a:srgbClr val="002060"/>
                </a:solidFill>
              </a:rPr>
              <a:t>GIS Data Concepts</a:t>
            </a:r>
            <a:endParaRPr lang="en-US" dirty="0">
              <a:solidFill>
                <a:srgbClr val="002060"/>
              </a:solidFill>
            </a:endParaRP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1528962" y="3793068"/>
            <a:ext cx="5096935" cy="1684868"/>
          </a:xfrm>
        </p:spPr>
        <p:txBody>
          <a:bodyPr/>
          <a:lstStyle/>
          <a:p>
            <a:pPr lvl="0"/>
            <a:r>
              <a:rPr lang="en-US" sz="2000" dirty="0">
                <a:solidFill>
                  <a:prstClr val="black">
                    <a:lumMod val="50000"/>
                    <a:lumOff val="50000"/>
                  </a:prstClr>
                </a:solidFill>
              </a:rPr>
              <a:t>Gervais W Tabopda, PhD</a:t>
            </a:r>
          </a:p>
          <a:p>
            <a:pPr lvl="0"/>
            <a:r>
              <a:rPr lang="en-US" sz="2000" dirty="0">
                <a:solidFill>
                  <a:prstClr val="black">
                    <a:lumMod val="50000"/>
                    <a:lumOff val="50000"/>
                  </a:prstClr>
                </a:solidFill>
              </a:rPr>
              <a:t>School of City and Regional Planning</a:t>
            </a:r>
          </a:p>
        </p:txBody>
      </p:sp>
    </p:spTree>
    <p:extLst>
      <p:ext uri="{BB962C8B-B14F-4D97-AF65-F5344CB8AC3E}">
        <p14:creationId xmlns:p14="http://schemas.microsoft.com/office/powerpoint/2010/main" val="324335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Raster data model</a:t>
            </a:r>
          </a:p>
        </p:txBody>
      </p:sp>
      <p:pic>
        <p:nvPicPr>
          <p:cNvPr id="9" name="Picture 2">
            <a:extLst>
              <a:ext uri="{FF2B5EF4-FFF2-40B4-BE49-F238E27FC236}">
                <a16:creationId xmlns:a16="http://schemas.microsoft.com/office/drawing/2014/main" id="{E446F2B0-1791-4427-9093-05427BDF8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994" y="1524000"/>
            <a:ext cx="4574589" cy="30803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1323109" y="3429000"/>
            <a:ext cx="1039091" cy="304800"/>
          </a:xfrm>
        </p:spPr>
        <p:txBody>
          <a:bodyPr>
            <a:normAutofit/>
          </a:bodyPr>
          <a:lstStyle/>
          <a:p>
            <a:r>
              <a:rPr lang="en-US" sz="1200" dirty="0"/>
              <a:t>Source: USGS</a:t>
            </a:r>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57200" y="4749542"/>
            <a:ext cx="8229600" cy="1803658"/>
          </a:xfrm>
        </p:spPr>
        <p:txBody>
          <a:bodyPr>
            <a:normAutofit/>
          </a:bodyPr>
          <a:lstStyle/>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 raster model breaks map areas into small squares known as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cells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or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pixels</a:t>
            </a:r>
          </a:p>
          <a:p>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A single numeric value is stored in each cell, such as elevation</a:t>
            </a:r>
          </a:p>
        </p:txBody>
      </p:sp>
    </p:spTree>
    <p:extLst>
      <p:ext uri="{BB962C8B-B14F-4D97-AF65-F5344CB8AC3E}">
        <p14:creationId xmlns:p14="http://schemas.microsoft.com/office/powerpoint/2010/main" val="2768180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Map scale</a:t>
            </a:r>
          </a:p>
        </p:txBody>
      </p:sp>
      <p:pic>
        <p:nvPicPr>
          <p:cNvPr id="8" name="Picture 4">
            <a:extLst>
              <a:ext uri="{FF2B5EF4-FFF2-40B4-BE49-F238E27FC236}">
                <a16:creationId xmlns:a16="http://schemas.microsoft.com/office/drawing/2014/main" id="{DADE989C-E5C3-478A-A4ED-F6E8551FF39D}"/>
              </a:ext>
            </a:extLst>
          </p:cNvPr>
          <p:cNvPicPr>
            <a:picLocks noChangeAspect="1" noChangeArrowheads="1"/>
          </p:cNvPicPr>
          <p:nvPr/>
        </p:nvPicPr>
        <p:blipFill>
          <a:blip r:embed="rId2" cstate="print"/>
          <a:srcRect/>
          <a:stretch>
            <a:fillRect/>
          </a:stretch>
        </p:blipFill>
        <p:spPr bwMode="auto">
          <a:xfrm>
            <a:off x="1748314" y="1600200"/>
            <a:ext cx="5647373" cy="2483168"/>
          </a:xfrm>
          <a:prstGeom prst="rect">
            <a:avLst/>
          </a:prstGeom>
          <a:noFill/>
          <a:ln w="9525">
            <a:noFill/>
            <a:miter lim="800000"/>
            <a:headEnd/>
            <a:tailEnd/>
          </a:ln>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1676400" y="4165858"/>
            <a:ext cx="5791200" cy="482342"/>
          </a:xfrm>
        </p:spPr>
        <p:txBody>
          <a:bodyPr>
            <a:noAutofit/>
          </a:bodyPr>
          <a:lstStyle/>
          <a:p>
            <a:pPr algn="ctr">
              <a:spcBef>
                <a:spcPct val="50000"/>
              </a:spcBef>
            </a:pPr>
            <a:r>
              <a:rPr lang="en-US" dirty="0"/>
              <a:t>1 </a:t>
            </a:r>
            <a:r>
              <a:rPr lang="en-US" i="1" dirty="0"/>
              <a:t>cm</a:t>
            </a:r>
            <a:r>
              <a:rPr lang="en-US" dirty="0"/>
              <a:t> on map = 100,000 </a:t>
            </a:r>
            <a:r>
              <a:rPr lang="en-US" i="1" dirty="0"/>
              <a:t>cm</a:t>
            </a:r>
            <a:r>
              <a:rPr lang="en-US" dirty="0"/>
              <a:t> on ground</a:t>
            </a:r>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57200" y="4749542"/>
            <a:ext cx="8229600" cy="1803658"/>
          </a:xfrm>
        </p:spPr>
        <p:txBody>
          <a:bodyPr>
            <a:normAutofit/>
          </a:bodyPr>
          <a:lstStyle/>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Map scale </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is the ratio of distance on the map to distance on the ground</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It is dimensionless and can be expressed in any unit: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cm</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or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inches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or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mm</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3716426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Generalization</a:t>
            </a:r>
          </a:p>
        </p:txBody>
      </p:sp>
      <p:pic>
        <p:nvPicPr>
          <p:cNvPr id="2" name="Picture 1">
            <a:extLst>
              <a:ext uri="{FF2B5EF4-FFF2-40B4-BE49-F238E27FC236}">
                <a16:creationId xmlns:a16="http://schemas.microsoft.com/office/drawing/2014/main" id="{22BD0BCA-1D35-4802-96A4-D51AC69E3E41}"/>
              </a:ext>
            </a:extLst>
          </p:cNvPr>
          <p:cNvPicPr>
            <a:picLocks noChangeAspect="1"/>
          </p:cNvPicPr>
          <p:nvPr/>
        </p:nvPicPr>
        <p:blipFill>
          <a:blip r:embed="rId3"/>
          <a:stretch>
            <a:fillRect/>
          </a:stretch>
        </p:blipFill>
        <p:spPr>
          <a:xfrm>
            <a:off x="228600" y="1600200"/>
            <a:ext cx="3754533" cy="4586655"/>
          </a:xfrm>
          <a:prstGeom prst="rect">
            <a:avLst/>
          </a:prstGeom>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2895600" y="5943600"/>
            <a:ext cx="1143000" cy="277091"/>
          </a:xfrm>
        </p:spPr>
        <p:txBody>
          <a:bodyPr>
            <a:normAutofit/>
          </a:bodyPr>
          <a:lstStyle/>
          <a:p>
            <a:r>
              <a:rPr lang="en-US" sz="1200" dirty="0"/>
              <a:t>Source: Esri</a:t>
            </a:r>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191000" y="1600200"/>
            <a:ext cx="4495800" cy="4800600"/>
          </a:xfrm>
        </p:spPr>
        <p:txBody>
          <a:bodyPr>
            <a:noAutofit/>
          </a:bodyPr>
          <a:lstStyle/>
          <a:p>
            <a:pPr>
              <a:spcBef>
                <a:spcPts val="624"/>
              </a:spcBef>
            </a:pP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Generalization</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is used to simplify map features for clear display</a:t>
            </a:r>
          </a:p>
          <a:p>
            <a:pPr marL="457200" indent="-457200">
              <a:spcBef>
                <a:spcPts val="624"/>
              </a:spcBef>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a:solidFill>
                  <a:srgbClr val="C00000"/>
                </a:solidFill>
                <a:latin typeface="Roboto" panose="02000000000000000000" pitchFamily="2" charset="0"/>
                <a:ea typeface="Roboto" panose="02000000000000000000" pitchFamily="2" charset="0"/>
                <a:cs typeface="Roboto" panose="02000000000000000000" pitchFamily="2" charset="0"/>
              </a:rPr>
              <a:t>Small-scale maps</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present less detailed versions of objects.</a:t>
            </a:r>
          </a:p>
          <a:p>
            <a:pPr marL="457200" indent="-457200">
              <a:spcBef>
                <a:spcPts val="624"/>
              </a:spcBef>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a:solidFill>
                  <a:srgbClr val="C00000"/>
                </a:solidFill>
                <a:latin typeface="Roboto" panose="02000000000000000000" pitchFamily="2" charset="0"/>
                <a:ea typeface="Roboto" panose="02000000000000000000" pitchFamily="2" charset="0"/>
                <a:cs typeface="Roboto" panose="02000000000000000000" pitchFamily="2" charset="0"/>
              </a:rPr>
              <a:t>Large-scale maps</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present more detailed versions.</a:t>
            </a:r>
          </a:p>
          <a:p>
            <a:pPr>
              <a:spcBef>
                <a:spcPts val="624"/>
              </a:spcBef>
            </a:pP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Source scale</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is the scale at which data are captured</a:t>
            </a:r>
          </a:p>
          <a:p>
            <a:pPr marL="457200" indent="-457200">
              <a:spcBef>
                <a:spcPts val="624"/>
              </a:spcBef>
              <a:buFont typeface="Arial" panose="020B0604020202020204" pitchFamily="34" charset="0"/>
              <a:buChar char="•"/>
            </a:pPr>
            <a:r>
              <a:rPr lang="en-US" sz="2400" b="1" dirty="0">
                <a:solidFill>
                  <a:srgbClr val="C00000"/>
                </a:solidFill>
                <a:latin typeface="Roboto" panose="02000000000000000000" pitchFamily="2" charset="0"/>
                <a:ea typeface="Roboto" panose="02000000000000000000" pitchFamily="2" charset="0"/>
                <a:cs typeface="Roboto" panose="02000000000000000000" pitchFamily="2" charset="0"/>
              </a:rPr>
              <a:t>It impacts the detail and accuracy of the data set.</a:t>
            </a:r>
          </a:p>
        </p:txBody>
      </p:sp>
    </p:spTree>
    <p:extLst>
      <p:ext uri="{BB962C8B-B14F-4D97-AF65-F5344CB8AC3E}">
        <p14:creationId xmlns:p14="http://schemas.microsoft.com/office/powerpoint/2010/main" val="3928491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GIS data and scales</a:t>
            </a:r>
          </a:p>
        </p:txBody>
      </p:sp>
      <p:pic>
        <p:nvPicPr>
          <p:cNvPr id="8" name="Picture 2">
            <a:extLst>
              <a:ext uri="{FF2B5EF4-FFF2-40B4-BE49-F238E27FC236}">
                <a16:creationId xmlns:a16="http://schemas.microsoft.com/office/drawing/2014/main" id="{F6ACD68B-69C2-4C81-890D-07514F66E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13" y="2140526"/>
            <a:ext cx="2524444" cy="34260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832445" y="5638800"/>
            <a:ext cx="1143000" cy="304800"/>
          </a:xfrm>
        </p:spPr>
        <p:txBody>
          <a:bodyPr>
            <a:norm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343400" y="1870362"/>
            <a:ext cx="4495800" cy="3966357"/>
          </a:xfrm>
        </p:spPr>
        <p:txBody>
          <a:bodyPr>
            <a:noAutofit/>
          </a:bodyPr>
          <a:lstStyle/>
          <a:p>
            <a:pPr>
              <a:spcBef>
                <a:spcPts val="624"/>
              </a:spcBef>
            </a:pP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GIS data</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may be presented at any scale</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It is best not to display it at scales too different from the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source scale</a:t>
            </a:r>
          </a:p>
          <a:p>
            <a:pPr>
              <a:spcBef>
                <a:spcPts val="624"/>
              </a:spcBef>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Larger scale maps have finer sampling distance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resolution</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2641261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Impact of source scale</a:t>
            </a:r>
          </a:p>
        </p:txBody>
      </p:sp>
      <p:pic>
        <p:nvPicPr>
          <p:cNvPr id="9" name="Picture 2">
            <a:extLst>
              <a:ext uri="{FF2B5EF4-FFF2-40B4-BE49-F238E27FC236}">
                <a16:creationId xmlns:a16="http://schemas.microsoft.com/office/drawing/2014/main" id="{A40EA70F-76C4-49EB-9C44-DE0F817EB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36135"/>
            <a:ext cx="3350800" cy="44113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685800" y="6123709"/>
            <a:ext cx="1143000" cy="277091"/>
          </a:xfrm>
        </p:spPr>
        <p:txBody>
          <a:bodyPr>
            <a:norm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572000" y="1600200"/>
            <a:ext cx="4038600" cy="4523509"/>
          </a:xfrm>
        </p:spPr>
        <p:txBody>
          <a:bodyPr>
            <a:noAutofit/>
          </a:bodyPr>
          <a:lstStyle/>
          <a:p>
            <a:pPr>
              <a:spcBef>
                <a:spcPts val="624"/>
              </a:spcBef>
            </a:pPr>
            <a:r>
              <a:rPr lang="en-US" sz="2800" dirty="0">
                <a:solidFill>
                  <a:srgbClr val="002060"/>
                </a:solidFill>
                <a:latin typeface="Roboto" panose="02000000000000000000" pitchFamily="2" charset="0"/>
                <a:ea typeface="Roboto" panose="02000000000000000000" pitchFamily="2" charset="0"/>
                <a:cs typeface="Roboto" panose="02000000000000000000" pitchFamily="2" charset="0"/>
              </a:rPr>
              <a:t>Two different data sets of the same objects may not align, especially when the </a:t>
            </a:r>
            <a:r>
              <a:rPr lang="en-US" sz="2800" b="1" dirty="0">
                <a:solidFill>
                  <a:srgbClr val="002060"/>
                </a:solidFill>
                <a:latin typeface="Roboto" panose="02000000000000000000" pitchFamily="2" charset="0"/>
                <a:ea typeface="Roboto" panose="02000000000000000000" pitchFamily="2" charset="0"/>
                <a:cs typeface="Roboto" panose="02000000000000000000" pitchFamily="2" charset="0"/>
              </a:rPr>
              <a:t>source scale </a:t>
            </a:r>
            <a:r>
              <a:rPr lang="en-US" sz="2800" dirty="0">
                <a:solidFill>
                  <a:srgbClr val="002060"/>
                </a:solidFill>
                <a:latin typeface="Roboto" panose="02000000000000000000" pitchFamily="2" charset="0"/>
                <a:ea typeface="Roboto" panose="02000000000000000000" pitchFamily="2" charset="0"/>
                <a:cs typeface="Roboto" panose="02000000000000000000" pitchFamily="2" charset="0"/>
              </a:rPr>
              <a:t>is different, as for these Oregon counties from two different </a:t>
            </a:r>
            <a:r>
              <a:rPr lang="en-US" sz="2800" b="1" dirty="0">
                <a:solidFill>
                  <a:srgbClr val="002060"/>
                </a:solidFill>
                <a:latin typeface="Roboto" panose="02000000000000000000" pitchFamily="2" charset="0"/>
                <a:ea typeface="Roboto" panose="02000000000000000000" pitchFamily="2" charset="0"/>
                <a:cs typeface="Roboto" panose="02000000000000000000" pitchFamily="2" charset="0"/>
              </a:rPr>
              <a:t>data sources</a:t>
            </a:r>
          </a:p>
        </p:txBody>
      </p:sp>
    </p:spTree>
    <p:extLst>
      <p:ext uri="{BB962C8B-B14F-4D97-AF65-F5344CB8AC3E}">
        <p14:creationId xmlns:p14="http://schemas.microsoft.com/office/powerpoint/2010/main" val="1277391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B085-8C3B-4F17-8127-942138D772C5}"/>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Data Quality</a:t>
            </a:r>
          </a:p>
        </p:txBody>
      </p:sp>
      <p:sp>
        <p:nvSpPr>
          <p:cNvPr id="3" name="Content Placeholder 2">
            <a:extLst>
              <a:ext uri="{FF2B5EF4-FFF2-40B4-BE49-F238E27FC236}">
                <a16:creationId xmlns:a16="http://schemas.microsoft.com/office/drawing/2014/main" id="{CFBB46E3-19BD-4690-AD18-4C882D544D71}"/>
              </a:ext>
            </a:extLst>
          </p:cNvPr>
          <p:cNvSpPr>
            <a:spLocks noGrp="1"/>
          </p:cNvSpPr>
          <p:nvPr>
            <p:ph idx="1"/>
          </p:nvPr>
        </p:nvSpPr>
        <p:spPr>
          <a:xfrm>
            <a:off x="457200" y="1600200"/>
            <a:ext cx="8229600" cy="4800600"/>
          </a:xfrm>
        </p:spPr>
        <p:txBody>
          <a:bodyPr>
            <a:normAutofit/>
          </a:bodyPr>
          <a:lstStyle/>
          <a:p>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Data sets are rarely perfect</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No absolute quality standard exists</a:t>
            </a:r>
          </a:p>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Quality is defined as the fitness of a data set for a particular purpose</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 same data set may be unsuitable for one use but adequate for another</a:t>
            </a:r>
          </a:p>
          <a:p>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A user has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ethical</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 and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legal</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 responsibility to determine whether a data set is sufficient for its intended use</a:t>
            </a:r>
          </a:p>
        </p:txBody>
      </p:sp>
    </p:spTree>
    <p:extLst>
      <p:ext uri="{BB962C8B-B14F-4D97-AF65-F5344CB8AC3E}">
        <p14:creationId xmlns:p14="http://schemas.microsoft.com/office/powerpoint/2010/main" val="87059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9BBFDC-0A2D-4DAE-A061-96CFA1A89355}"/>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Geometric accuracy</a:t>
            </a:r>
          </a:p>
        </p:txBody>
      </p:sp>
      <p:sp>
        <p:nvSpPr>
          <p:cNvPr id="6" name="Content Placeholder 5">
            <a:extLst>
              <a:ext uri="{FF2B5EF4-FFF2-40B4-BE49-F238E27FC236}">
                <a16:creationId xmlns:a16="http://schemas.microsoft.com/office/drawing/2014/main" id="{FA9F16D3-1B26-4060-A2FE-306DD25C99A8}"/>
              </a:ext>
            </a:extLst>
          </p:cNvPr>
          <p:cNvSpPr>
            <a:spLocks noGrp="1"/>
          </p:cNvSpPr>
          <p:nvPr>
            <p:ph idx="1"/>
          </p:nvPr>
        </p:nvSpPr>
        <p:spPr>
          <a:xfrm>
            <a:off x="457200" y="1600200"/>
            <a:ext cx="4724400" cy="4800600"/>
          </a:xfrm>
        </p:spPr>
        <p:txBody>
          <a:bodyPr>
            <a:normAutofit/>
          </a:bodyPr>
          <a:lstStyle/>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Is it where it says it is?</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Depends on the level of error in the </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original source</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Additional errors may be incurred or propagated during processing.</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Assessed by comparing the data to another data set with known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high accuracy</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t>
            </a:r>
          </a:p>
        </p:txBody>
      </p:sp>
      <p:sp>
        <p:nvSpPr>
          <p:cNvPr id="7" name="Content Placeholder 6">
            <a:extLst>
              <a:ext uri="{FF2B5EF4-FFF2-40B4-BE49-F238E27FC236}">
                <a16:creationId xmlns:a16="http://schemas.microsoft.com/office/drawing/2014/main" id="{9860486C-97DD-425E-B432-ABFF87223960}"/>
              </a:ext>
            </a:extLst>
          </p:cNvPr>
          <p:cNvSpPr>
            <a:spLocks noGrp="1"/>
          </p:cNvSpPr>
          <p:nvPr>
            <p:ph idx="10"/>
          </p:nvPr>
        </p:nvSpPr>
        <p:spPr>
          <a:xfrm>
            <a:off x="5511007" y="1524000"/>
            <a:ext cx="3328193" cy="914400"/>
          </a:xfrm>
        </p:spPr>
        <p:txBody>
          <a:bodyPr>
            <a:noAutofit/>
          </a:bodyPr>
          <a:lstStyle/>
          <a:p>
            <a:r>
              <a:rPr lang="en-US" sz="2000" dirty="0">
                <a:solidFill>
                  <a:srgbClr val="C00000"/>
                </a:solidFill>
              </a:rPr>
              <a:t>Which road is “correct”? What errors might occur in the locations of both?</a:t>
            </a:r>
          </a:p>
        </p:txBody>
      </p:sp>
      <p:pic>
        <p:nvPicPr>
          <p:cNvPr id="13" name="Picture 8">
            <a:extLst>
              <a:ext uri="{FF2B5EF4-FFF2-40B4-BE49-F238E27FC236}">
                <a16:creationId xmlns:a16="http://schemas.microsoft.com/office/drawing/2014/main" id="{7B375D8E-C380-42AD-A30B-48DBADF66301}"/>
              </a:ext>
            </a:extLst>
          </p:cNvPr>
          <p:cNvPicPr>
            <a:picLocks noChangeAspect="1" noChangeArrowheads="1"/>
          </p:cNvPicPr>
          <p:nvPr/>
        </p:nvPicPr>
        <p:blipFill>
          <a:blip r:embed="rId2" cstate="print"/>
          <a:srcRect/>
          <a:stretch>
            <a:fillRect/>
          </a:stretch>
        </p:blipFill>
        <p:spPr bwMode="auto">
          <a:xfrm>
            <a:off x="5534818" y="2568523"/>
            <a:ext cx="3355975" cy="3424238"/>
          </a:xfrm>
          <a:prstGeom prst="rect">
            <a:avLst/>
          </a:prstGeom>
          <a:noFill/>
          <a:ln w="12700">
            <a:solidFill>
              <a:srgbClr val="000000"/>
            </a:solidFill>
            <a:miter lim="800000"/>
            <a:headEnd/>
            <a:tailEnd/>
          </a:ln>
        </p:spPr>
      </p:pic>
      <p:sp>
        <p:nvSpPr>
          <p:cNvPr id="11" name="Content Placeholder 10">
            <a:extLst>
              <a:ext uri="{FF2B5EF4-FFF2-40B4-BE49-F238E27FC236}">
                <a16:creationId xmlns:a16="http://schemas.microsoft.com/office/drawing/2014/main" id="{7297AF95-A9C2-4F2A-A614-D4AB32B747B4}"/>
              </a:ext>
            </a:extLst>
          </p:cNvPr>
          <p:cNvSpPr>
            <a:spLocks noGrp="1"/>
          </p:cNvSpPr>
          <p:nvPr>
            <p:ph idx="11"/>
          </p:nvPr>
        </p:nvSpPr>
        <p:spPr>
          <a:xfrm>
            <a:off x="5562600" y="6129062"/>
            <a:ext cx="2895600" cy="314876"/>
          </a:xfrm>
        </p:spPr>
        <p:txBody>
          <a:bodyPr>
            <a:normAutofit/>
          </a:bodyPr>
          <a:lstStyle/>
          <a:p>
            <a:r>
              <a:rPr lang="en-US" sz="1200" dirty="0"/>
              <a:t>Source: Google Earth and Tele Atlas</a:t>
            </a:r>
          </a:p>
        </p:txBody>
      </p:sp>
    </p:spTree>
    <p:extLst>
      <p:ext uri="{BB962C8B-B14F-4D97-AF65-F5344CB8AC3E}">
        <p14:creationId xmlns:p14="http://schemas.microsoft.com/office/powerpoint/2010/main" val="235321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9BBFDC-0A2D-4DAE-A061-96CFA1A89355}"/>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Thematic accuracy</a:t>
            </a:r>
          </a:p>
        </p:txBody>
      </p:sp>
      <p:sp>
        <p:nvSpPr>
          <p:cNvPr id="6" name="Content Placeholder 5">
            <a:extLst>
              <a:ext uri="{FF2B5EF4-FFF2-40B4-BE49-F238E27FC236}">
                <a16:creationId xmlns:a16="http://schemas.microsoft.com/office/drawing/2014/main" id="{FA9F16D3-1B26-4060-A2FE-306DD25C99A8}"/>
              </a:ext>
            </a:extLst>
          </p:cNvPr>
          <p:cNvSpPr>
            <a:spLocks noGrp="1"/>
          </p:cNvSpPr>
          <p:nvPr>
            <p:ph idx="1"/>
          </p:nvPr>
        </p:nvSpPr>
        <p:spPr>
          <a:xfrm>
            <a:off x="457200" y="1600200"/>
            <a:ext cx="3962400" cy="4724400"/>
          </a:xfrm>
        </p:spPr>
        <p:txBody>
          <a:bodyPr>
            <a:normAutofit lnSpcReduction="10000"/>
          </a:bodyPr>
          <a:lstStyle/>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How accurate are the attributes?</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One might ask questions about, for example, tree crown density.</a:t>
            </a:r>
          </a:p>
          <a:p>
            <a:pPr marL="914400" lvl="1"/>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How is it measured?</a:t>
            </a:r>
          </a:p>
          <a:p>
            <a:pPr marL="914400" lvl="1"/>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How accurate are the measurements?</a:t>
            </a:r>
          </a:p>
          <a:p>
            <a:pPr marL="914400" lvl="1"/>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What are the possible sources of error?</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460" y="1564299"/>
            <a:ext cx="3404595" cy="220454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860486C-97DD-425E-B432-ABFF87223960}"/>
              </a:ext>
            </a:extLst>
          </p:cNvPr>
          <p:cNvSpPr>
            <a:spLocks noGrp="1"/>
          </p:cNvSpPr>
          <p:nvPr>
            <p:ph idx="10"/>
          </p:nvPr>
        </p:nvSpPr>
        <p:spPr>
          <a:xfrm>
            <a:off x="5486400" y="3810000"/>
            <a:ext cx="966005" cy="304800"/>
          </a:xfrm>
        </p:spPr>
        <p:txBody>
          <a:bodyPr>
            <a:noAutofit/>
          </a:bodyPr>
          <a:lstStyle/>
          <a:p>
            <a:r>
              <a:rPr lang="en-US" sz="1200" dirty="0"/>
              <a:t>Source: </a:t>
            </a:r>
            <a:r>
              <a:rPr lang="en-US" sz="1200" dirty="0" err="1"/>
              <a:t>Esri</a:t>
            </a:r>
            <a:endParaRPr lang="en-US" sz="1200" dirty="0"/>
          </a:p>
        </p:txBody>
      </p:sp>
      <p:pic>
        <p:nvPicPr>
          <p:cNvPr id="9" name="Picture 8"/>
          <p:cNvPicPr>
            <a:picLocks noChangeAspect="1" noChangeArrowheads="1"/>
          </p:cNvPicPr>
          <p:nvPr/>
        </p:nvPicPr>
        <p:blipFill>
          <a:blip r:embed="rId3" cstate="print"/>
          <a:srcRect/>
          <a:stretch>
            <a:fillRect/>
          </a:stretch>
        </p:blipFill>
        <p:spPr bwMode="auto">
          <a:xfrm>
            <a:off x="6147083" y="4191429"/>
            <a:ext cx="1777717" cy="1813877"/>
          </a:xfrm>
          <a:prstGeom prst="rect">
            <a:avLst/>
          </a:prstGeom>
          <a:noFill/>
          <a:ln w="12700">
            <a:solidFill>
              <a:srgbClr val="000000"/>
            </a:solidFill>
            <a:miter lim="800000"/>
            <a:headEnd/>
            <a:tailEnd/>
          </a:ln>
        </p:spPr>
      </p:pic>
      <p:sp>
        <p:nvSpPr>
          <p:cNvPr id="11" name="Content Placeholder 10">
            <a:extLst>
              <a:ext uri="{FF2B5EF4-FFF2-40B4-BE49-F238E27FC236}">
                <a16:creationId xmlns:a16="http://schemas.microsoft.com/office/drawing/2014/main" id="{7297AF95-A9C2-4F2A-A614-D4AB32B747B4}"/>
              </a:ext>
            </a:extLst>
          </p:cNvPr>
          <p:cNvSpPr>
            <a:spLocks noGrp="1"/>
          </p:cNvSpPr>
          <p:nvPr>
            <p:ph idx="11"/>
          </p:nvPr>
        </p:nvSpPr>
        <p:spPr>
          <a:xfrm>
            <a:off x="6110745" y="6049495"/>
            <a:ext cx="2332711" cy="275105"/>
          </a:xfrm>
        </p:spPr>
        <p:txBody>
          <a:bodyPr>
            <a:normAutofit/>
          </a:bodyPr>
          <a:lstStyle/>
          <a:p>
            <a:r>
              <a:rPr lang="en-US" sz="1200" dirty="0"/>
              <a:t>Source: </a:t>
            </a:r>
            <a:r>
              <a:rPr lang="en-US" sz="1200" dirty="0" err="1"/>
              <a:t>GoogleEarth</a:t>
            </a:r>
            <a:r>
              <a:rPr lang="en-US" sz="1200" dirty="0"/>
              <a:t> and </a:t>
            </a:r>
            <a:r>
              <a:rPr lang="en-US" sz="1200" dirty="0" err="1"/>
              <a:t>TeleAtlas</a:t>
            </a:r>
            <a:endParaRPr lang="en-US" sz="1200" dirty="0"/>
          </a:p>
        </p:txBody>
      </p:sp>
    </p:spTree>
    <p:extLst>
      <p:ext uri="{BB962C8B-B14F-4D97-AF65-F5344CB8AC3E}">
        <p14:creationId xmlns:p14="http://schemas.microsoft.com/office/powerpoint/2010/main" val="3969477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9BBFDC-0A2D-4DAE-A061-96CFA1A89355}"/>
              </a:ext>
            </a:extLst>
          </p:cNvPr>
          <p:cNvSpPr>
            <a:spLocks noGrp="1"/>
          </p:cNvSpPr>
          <p:nvPr>
            <p:ph type="title"/>
          </p:nvPr>
        </p:nvSpPr>
        <p:spPr>
          <a:xfrm>
            <a:off x="457200" y="28074"/>
            <a:ext cx="8229600" cy="1143000"/>
          </a:xfr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Resolution</a:t>
            </a:r>
          </a:p>
        </p:txBody>
      </p:sp>
      <p:sp>
        <p:nvSpPr>
          <p:cNvPr id="6" name="Content Placeholder 5">
            <a:extLst>
              <a:ext uri="{FF2B5EF4-FFF2-40B4-BE49-F238E27FC236}">
                <a16:creationId xmlns:a16="http://schemas.microsoft.com/office/drawing/2014/main" id="{FA9F16D3-1B26-4060-A2FE-306DD25C99A8}"/>
              </a:ext>
            </a:extLst>
          </p:cNvPr>
          <p:cNvSpPr>
            <a:spLocks noGrp="1"/>
          </p:cNvSpPr>
          <p:nvPr>
            <p:ph idx="1"/>
          </p:nvPr>
        </p:nvSpPr>
        <p:spPr>
          <a:xfrm>
            <a:off x="457200" y="1066800"/>
            <a:ext cx="6324600" cy="4983162"/>
          </a:xfrm>
        </p:spPr>
        <p:txBody>
          <a:bodyPr>
            <a:noAutofit/>
          </a:bodyPr>
          <a:lstStyle/>
          <a:p>
            <a:r>
              <a:rPr lang="en-US" sz="2400" dirty="0">
                <a:solidFill>
                  <a:srgbClr val="C00000"/>
                </a:solidFill>
                <a:latin typeface="Roboto" panose="02000000000000000000" pitchFamily="2" charset="0"/>
                <a:ea typeface="Roboto" panose="02000000000000000000" pitchFamily="2" charset="0"/>
                <a:cs typeface="Roboto" panose="02000000000000000000" pitchFamily="2" charset="0"/>
              </a:rPr>
              <a:t>Resolution is the sampling interval of measurements during data collection</a:t>
            </a:r>
          </a:p>
          <a:p>
            <a:pPr marL="457200" indent="-457200">
              <a:buFont typeface="Arial" panose="020B0604020202020204" pitchFamily="34" charset="0"/>
              <a:buChar char="•"/>
            </a:pP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Spatial sampling resolution</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a:t>
            </a:r>
          </a:p>
          <a:p>
            <a:pPr lvl="2"/>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Distance between GPS points along a road.</a:t>
            </a:r>
          </a:p>
          <a:p>
            <a:pPr lvl="2"/>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Size of pixel for elevation or satellite image raster.</a:t>
            </a:r>
          </a:p>
          <a:p>
            <a:pPr marL="457200" indent="-457200">
              <a:buFont typeface="Arial" panose="020B0604020202020204" pitchFamily="34" charset="0"/>
              <a:buChar char="•"/>
            </a:pP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Thematic data resolution</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a:t>
            </a:r>
          </a:p>
          <a:p>
            <a:pPr lvl="2"/>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How fine was the measuring scale?</a:t>
            </a:r>
          </a:p>
          <a:p>
            <a:pPr lvl="2"/>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Were the data classified after measurement?</a:t>
            </a:r>
          </a:p>
          <a:p>
            <a:pPr marL="457200" indent="-457200">
              <a:buFont typeface="Arial" panose="020B0604020202020204" pitchFamily="34" charset="0"/>
              <a:buChar char="•"/>
            </a:pP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Temporal data resolution</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a:t>
            </a:r>
          </a:p>
          <a:p>
            <a:pPr lvl="2"/>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How frequently were data sampled?</a:t>
            </a:r>
          </a:p>
          <a:p>
            <a:pPr lvl="2"/>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Daily, monthly, every decade?</a:t>
            </a:r>
          </a:p>
        </p:txBody>
      </p:sp>
      <p:pic>
        <p:nvPicPr>
          <p:cNvPr id="9" name="Picture 4">
            <a:extLst>
              <a:ext uri="{FF2B5EF4-FFF2-40B4-BE49-F238E27FC236}">
                <a16:creationId xmlns:a16="http://schemas.microsoft.com/office/drawing/2014/main" id="{CD6132CA-587E-41F0-947B-62F7E8A3108F}"/>
              </a:ext>
            </a:extLst>
          </p:cNvPr>
          <p:cNvPicPr>
            <a:picLocks noChangeAspect="1" noChangeArrowheads="1"/>
          </p:cNvPicPr>
          <p:nvPr/>
        </p:nvPicPr>
        <p:blipFill>
          <a:blip r:embed="rId2" cstate="print"/>
          <a:srcRect/>
          <a:stretch>
            <a:fillRect/>
          </a:stretch>
        </p:blipFill>
        <p:spPr bwMode="auto">
          <a:xfrm>
            <a:off x="6833781" y="1981200"/>
            <a:ext cx="2005419" cy="1852126"/>
          </a:xfrm>
          <a:prstGeom prst="rect">
            <a:avLst/>
          </a:prstGeom>
          <a:noFill/>
          <a:ln w="12700">
            <a:solidFill>
              <a:srgbClr val="000000"/>
            </a:solidFill>
            <a:miter lim="800000"/>
            <a:headEnd/>
            <a:tailEnd/>
          </a:ln>
        </p:spPr>
      </p:pic>
      <p:sp>
        <p:nvSpPr>
          <p:cNvPr id="7" name="Content Placeholder 6">
            <a:extLst>
              <a:ext uri="{FF2B5EF4-FFF2-40B4-BE49-F238E27FC236}">
                <a16:creationId xmlns:a16="http://schemas.microsoft.com/office/drawing/2014/main" id="{9860486C-97DD-425E-B432-ABFF87223960}"/>
              </a:ext>
            </a:extLst>
          </p:cNvPr>
          <p:cNvSpPr>
            <a:spLocks noGrp="1"/>
          </p:cNvSpPr>
          <p:nvPr>
            <p:ph idx="10"/>
          </p:nvPr>
        </p:nvSpPr>
        <p:spPr>
          <a:xfrm>
            <a:off x="6833781" y="3962400"/>
            <a:ext cx="2005419" cy="411451"/>
          </a:xfrm>
        </p:spPr>
        <p:txBody>
          <a:bodyPr>
            <a:noAutofit/>
          </a:bodyPr>
          <a:lstStyle/>
          <a:p>
            <a:r>
              <a:rPr lang="en-US" sz="1200" dirty="0"/>
              <a:t>Source: Google Earth and Tele Atlas</a:t>
            </a:r>
          </a:p>
        </p:txBody>
      </p:sp>
    </p:spTree>
    <p:extLst>
      <p:ext uri="{BB962C8B-B14F-4D97-AF65-F5344CB8AC3E}">
        <p14:creationId xmlns:p14="http://schemas.microsoft.com/office/powerpoint/2010/main" val="194680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9BBFDC-0A2D-4DAE-A061-96CFA1A89355}"/>
              </a:ext>
            </a:extLst>
          </p:cNvPr>
          <p:cNvSpPr>
            <a:spLocks noGrp="1"/>
          </p:cNvSpPr>
          <p:nvPr>
            <p:ph type="title"/>
          </p:nvPr>
        </p:nvSpPr>
        <p:spPr>
          <a:xfrm>
            <a:off x="457200" y="28074"/>
            <a:ext cx="8229600" cy="1143000"/>
          </a:xfr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Precision</a:t>
            </a:r>
          </a:p>
        </p:txBody>
      </p:sp>
      <p:sp>
        <p:nvSpPr>
          <p:cNvPr id="6" name="Content Placeholder 5">
            <a:extLst>
              <a:ext uri="{FF2B5EF4-FFF2-40B4-BE49-F238E27FC236}">
                <a16:creationId xmlns:a16="http://schemas.microsoft.com/office/drawing/2014/main" id="{FA9F16D3-1B26-4060-A2FE-306DD25C99A8}"/>
              </a:ext>
            </a:extLst>
          </p:cNvPr>
          <p:cNvSpPr>
            <a:spLocks noGrp="1"/>
          </p:cNvSpPr>
          <p:nvPr>
            <p:ph idx="1"/>
          </p:nvPr>
        </p:nvSpPr>
        <p:spPr>
          <a:xfrm>
            <a:off x="397180" y="1171074"/>
            <a:ext cx="6324600" cy="5382126"/>
          </a:xfrm>
        </p:spPr>
        <p:txBody>
          <a:bodyPr>
            <a:noAutofit/>
          </a:bodyPr>
          <a:lstStyle/>
          <a:p>
            <a:r>
              <a:rPr lang="en-US" sz="2800" b="1" dirty="0">
                <a:solidFill>
                  <a:srgbClr val="C00000"/>
                </a:solidFill>
                <a:latin typeface="Roboto" panose="02000000000000000000" pitchFamily="2" charset="0"/>
                <a:ea typeface="Roboto" panose="02000000000000000000" pitchFamily="2" charset="0"/>
                <a:cs typeface="Roboto" panose="02000000000000000000" pitchFamily="2" charset="0"/>
              </a:rPr>
              <a:t>Precision has two meanings in science</a:t>
            </a:r>
            <a:endParaRPr lang="en-US" sz="2400" b="1" dirty="0">
              <a:solidFill>
                <a:srgbClr val="C00000"/>
              </a:solidFill>
              <a:latin typeface="Roboto" panose="02000000000000000000" pitchFamily="2" charset="0"/>
              <a:ea typeface="Roboto" panose="02000000000000000000" pitchFamily="2" charset="0"/>
              <a:cs typeface="Roboto" panose="02000000000000000000" pitchFamily="2" charset="0"/>
            </a:endParaRPr>
          </a:p>
          <a:p>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It is NOT the same as accuracy!</a:t>
            </a:r>
          </a:p>
          <a:p>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Meaning One:</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the number of significant digits in a measurement</a:t>
            </a:r>
          </a:p>
          <a:p>
            <a:pPr marL="342900" indent="-342900">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Example: a GPS unit reports locations to the nearest meter. </a:t>
            </a:r>
            <a:r>
              <a:rPr lang="en-US" sz="2400" u="sng" dirty="0">
                <a:solidFill>
                  <a:srgbClr val="002060"/>
                </a:solidFill>
                <a:latin typeface="Roboto" panose="02000000000000000000" pitchFamily="2" charset="0"/>
                <a:ea typeface="Roboto" panose="02000000000000000000" pitchFamily="2" charset="0"/>
                <a:cs typeface="Roboto" panose="02000000000000000000" pitchFamily="2" charset="0"/>
              </a:rPr>
              <a:t>The precision is about 1 meter</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a:t>
            </a:r>
          </a:p>
          <a:p>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Meaning Two: </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The statistical variability of a repeated measurement</a:t>
            </a:r>
          </a:p>
          <a:p>
            <a:pPr marL="342900" indent="-342900">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Example: 20 GPS measurements at the same spot have a standard deviation of 5 meters. The precision is about ±10 meters.</a:t>
            </a:r>
          </a:p>
        </p:txBody>
      </p:sp>
      <p:pic>
        <p:nvPicPr>
          <p:cNvPr id="8" name="Picture 6">
            <a:extLst>
              <a:ext uri="{FF2B5EF4-FFF2-40B4-BE49-F238E27FC236}">
                <a16:creationId xmlns:a16="http://schemas.microsoft.com/office/drawing/2014/main" id="{9C200D54-8E16-4CE8-8FF1-69B825B38C3B}"/>
              </a:ext>
            </a:extLst>
          </p:cNvPr>
          <p:cNvPicPr>
            <a:picLocks noChangeAspect="1" noChangeArrowheads="1"/>
          </p:cNvPicPr>
          <p:nvPr/>
        </p:nvPicPr>
        <p:blipFill>
          <a:blip r:embed="rId2" cstate="print"/>
          <a:srcRect/>
          <a:stretch>
            <a:fillRect/>
          </a:stretch>
        </p:blipFill>
        <p:spPr bwMode="auto">
          <a:xfrm>
            <a:off x="6981520" y="1676400"/>
            <a:ext cx="1765300" cy="1630362"/>
          </a:xfrm>
          <a:prstGeom prst="rect">
            <a:avLst/>
          </a:prstGeom>
          <a:noFill/>
          <a:ln w="12700">
            <a:solidFill>
              <a:srgbClr val="000000"/>
            </a:solidFill>
            <a:miter lim="800000"/>
            <a:headEnd/>
            <a:tailEnd/>
          </a:ln>
        </p:spPr>
      </p:pic>
      <p:sp>
        <p:nvSpPr>
          <p:cNvPr id="7" name="Content Placeholder 6">
            <a:extLst>
              <a:ext uri="{FF2B5EF4-FFF2-40B4-BE49-F238E27FC236}">
                <a16:creationId xmlns:a16="http://schemas.microsoft.com/office/drawing/2014/main" id="{9860486C-97DD-425E-B432-ABFF87223960}"/>
              </a:ext>
            </a:extLst>
          </p:cNvPr>
          <p:cNvSpPr>
            <a:spLocks noGrp="1"/>
          </p:cNvSpPr>
          <p:nvPr>
            <p:ph idx="10"/>
          </p:nvPr>
        </p:nvSpPr>
        <p:spPr>
          <a:xfrm>
            <a:off x="6989760" y="3429000"/>
            <a:ext cx="1688800" cy="457200"/>
          </a:xfrm>
        </p:spPr>
        <p:txBody>
          <a:bodyPr>
            <a:noAutofit/>
          </a:bodyPr>
          <a:lstStyle/>
          <a:p>
            <a:pPr algn="ctr"/>
            <a:r>
              <a:rPr lang="en-US" sz="1200" dirty="0"/>
              <a:t>Source: Google Earth and </a:t>
            </a:r>
            <a:r>
              <a:rPr lang="en-US" sz="1200" dirty="0" err="1"/>
              <a:t>TeleAtlas</a:t>
            </a:r>
            <a:endParaRPr lang="en-US" sz="1200" dirty="0"/>
          </a:p>
        </p:txBody>
      </p:sp>
    </p:spTree>
    <p:extLst>
      <p:ext uri="{BB962C8B-B14F-4D97-AF65-F5344CB8AC3E}">
        <p14:creationId xmlns:p14="http://schemas.microsoft.com/office/powerpoint/2010/main" val="298081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a:xfrm>
            <a:off x="457200" y="0"/>
            <a:ext cx="8229600" cy="1143000"/>
          </a:xfr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Course Objectives</a:t>
            </a:r>
            <a:endParaRPr lang="en-US" dirty="0">
              <a:solidFill>
                <a:srgbClr val="FFCC00"/>
              </a:solidFill>
            </a:endParaRPr>
          </a:p>
        </p:txBody>
      </p:sp>
      <p:sp>
        <p:nvSpPr>
          <p:cNvPr id="4" name="TextBox 3">
            <a:extLst>
              <a:ext uri="{FF2B5EF4-FFF2-40B4-BE49-F238E27FC236}">
                <a16:creationId xmlns:a16="http://schemas.microsoft.com/office/drawing/2014/main" id="{8357058D-E20C-4B31-A8EA-588DA6AD9388}"/>
              </a:ext>
            </a:extLst>
          </p:cNvPr>
          <p:cNvSpPr txBox="1"/>
          <p:nvPr/>
        </p:nvSpPr>
        <p:spPr>
          <a:xfrm>
            <a:off x="457200" y="1143000"/>
            <a:ext cx="7848600" cy="5493812"/>
          </a:xfrm>
          <a:prstGeom prst="rect">
            <a:avLst/>
          </a:prstGeom>
          <a:noFill/>
        </p:spPr>
        <p:txBody>
          <a:bodyPr wrap="square" rtlCol="0">
            <a:spAutoFit/>
          </a:bodyPr>
          <a:lstStyle/>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Understanding how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GIS data represent real-world features</a:t>
            </a:r>
            <a:endPar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Knowing fundamental differences between the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raster</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and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vector</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data models</a:t>
            </a: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Using and discussing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map scales</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and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source scales</a:t>
            </a:r>
          </a:p>
          <a:p>
            <a:pPr marL="457200" indent="-457200" algn="l">
              <a:buFont typeface="Wingdings" panose="05000000000000000000" pitchFamily="2" charset="2"/>
              <a:buChar char="Ø"/>
            </a:pPr>
            <a:endParaRPr lang="en-US" sz="105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Recognizing local and Internet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sources</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of GIS data</a:t>
            </a: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Cultivating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awareness</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of the types of shortcomings associated with GIS data</a:t>
            </a: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Learning to correctly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cite</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data sets on a map or in a report</a:t>
            </a: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Learning the basics of the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ArcGIS Pro interface </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and viewing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map data</a:t>
            </a:r>
            <a:endPar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13599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E89BBB7-4740-E4FB-6872-A1FBEF7398F5}"/>
              </a:ext>
            </a:extLst>
          </p:cNvPr>
          <p:cNvPicPr>
            <a:picLocks noGrp="1" noChangeAspect="1"/>
          </p:cNvPicPr>
          <p:nvPr>
            <p:ph idx="1"/>
          </p:nvPr>
        </p:nvPicPr>
        <p:blipFill>
          <a:blip r:embed="rId2"/>
          <a:stretch>
            <a:fillRect/>
          </a:stretch>
        </p:blipFill>
        <p:spPr>
          <a:xfrm>
            <a:off x="2344536" y="1215482"/>
            <a:ext cx="4454927" cy="4525963"/>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D7A27130-038C-4974-EFFC-8252C23C93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B7E196A-BB65-FEA3-0220-65590DA77D28}"/>
              </a:ext>
            </a:extLst>
          </p:cNvPr>
          <p:cNvSpPr>
            <a:spLocks noGrp="1"/>
          </p:cNvSpPr>
          <p:nvPr>
            <p:ph type="sldNum" sz="quarter" idx="12"/>
          </p:nvPr>
        </p:nvSpPr>
        <p:spPr/>
        <p:txBody>
          <a:bodyPr/>
          <a:lstStyle/>
          <a:p>
            <a:endParaRPr lang="en-US" dirty="0"/>
          </a:p>
        </p:txBody>
      </p:sp>
      <p:sp>
        <p:nvSpPr>
          <p:cNvPr id="5" name="Title 4">
            <a:extLst>
              <a:ext uri="{FF2B5EF4-FFF2-40B4-BE49-F238E27FC236}">
                <a16:creationId xmlns:a16="http://schemas.microsoft.com/office/drawing/2014/main" id="{A74496F0-CDCE-66AD-BCEA-2B321F8193C4}"/>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Accuracy vs Precision</a:t>
            </a:r>
          </a:p>
        </p:txBody>
      </p:sp>
      <p:sp>
        <p:nvSpPr>
          <p:cNvPr id="8" name="TextBox 7">
            <a:extLst>
              <a:ext uri="{FF2B5EF4-FFF2-40B4-BE49-F238E27FC236}">
                <a16:creationId xmlns:a16="http://schemas.microsoft.com/office/drawing/2014/main" id="{45EBE261-746C-71D6-A0FB-BDB0EC72AA0E}"/>
              </a:ext>
            </a:extLst>
          </p:cNvPr>
          <p:cNvSpPr txBox="1"/>
          <p:nvPr/>
        </p:nvSpPr>
        <p:spPr>
          <a:xfrm>
            <a:off x="1887452" y="5741445"/>
            <a:ext cx="5369093" cy="430887"/>
          </a:xfrm>
          <a:prstGeom prst="rect">
            <a:avLst/>
          </a:prstGeom>
          <a:noFill/>
        </p:spPr>
        <p:txBody>
          <a:bodyPr wrap="square">
            <a:spAutoFit/>
          </a:bodyPr>
          <a:lstStyle/>
          <a:p>
            <a:r>
              <a:rPr lang="en-US" sz="1100" dirty="0"/>
              <a:t>Source: </a:t>
            </a:r>
            <a:r>
              <a:rPr lang="en-US" sz="1100" dirty="0">
                <a:hlinkClick r:id="rId3"/>
              </a:rPr>
              <a:t>Accuracy, Precision, &amp; Resolution - What Do They Mean for IAQ Sensors?</a:t>
            </a:r>
            <a:endParaRPr lang="en-US" sz="1100" dirty="0"/>
          </a:p>
          <a:p>
            <a:endParaRPr lang="en-US" sz="1100" dirty="0"/>
          </a:p>
        </p:txBody>
      </p:sp>
    </p:spTree>
    <p:extLst>
      <p:ext uri="{BB962C8B-B14F-4D97-AF65-F5344CB8AC3E}">
        <p14:creationId xmlns:p14="http://schemas.microsoft.com/office/powerpoint/2010/main" val="2521638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A148-7C1C-4B30-A420-5F9C13871932}"/>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Logical consistency</a:t>
            </a:r>
          </a:p>
        </p:txBody>
      </p:sp>
      <p:sp>
        <p:nvSpPr>
          <p:cNvPr id="3" name="Content Placeholder 2">
            <a:extLst>
              <a:ext uri="{FF2B5EF4-FFF2-40B4-BE49-F238E27FC236}">
                <a16:creationId xmlns:a16="http://schemas.microsoft.com/office/drawing/2014/main" id="{D7F33CD2-A44F-400A-9F7C-297BF94DD5B1}"/>
              </a:ext>
            </a:extLst>
          </p:cNvPr>
          <p:cNvSpPr>
            <a:spLocks noGrp="1"/>
          </p:cNvSpPr>
          <p:nvPr>
            <p:ph idx="1"/>
          </p:nvPr>
        </p:nvSpPr>
        <p:spPr>
          <a:xfrm>
            <a:off x="457200" y="1600200"/>
            <a:ext cx="8229600" cy="2514600"/>
          </a:xfrm>
        </p:spPr>
        <p:txBody>
          <a:bodyPr>
            <a:noAutofit/>
          </a:bodyPr>
          <a:lstStyle/>
          <a:p>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Logical consistency assesses how well a data set represents real-world relationships.</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Are common boundaries identical?</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Do roads actually connect?</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Do voting district and county boundaries align?</a:t>
            </a:r>
          </a:p>
        </p:txBody>
      </p:sp>
      <p:pic>
        <p:nvPicPr>
          <p:cNvPr id="7" name="Picture 6">
            <a:extLst>
              <a:ext uri="{FF2B5EF4-FFF2-40B4-BE49-F238E27FC236}">
                <a16:creationId xmlns:a16="http://schemas.microsoft.com/office/drawing/2014/main" id="{259FDAF1-81C5-494D-AADD-C8DE46052D37}"/>
              </a:ext>
            </a:extLst>
          </p:cNvPr>
          <p:cNvPicPr>
            <a:picLocks noChangeAspect="1"/>
          </p:cNvPicPr>
          <p:nvPr/>
        </p:nvPicPr>
        <p:blipFill>
          <a:blip r:embed="rId2"/>
          <a:stretch>
            <a:fillRect/>
          </a:stretch>
        </p:blipFill>
        <p:spPr>
          <a:xfrm>
            <a:off x="742950" y="4267200"/>
            <a:ext cx="7658100" cy="1844040"/>
          </a:xfrm>
          <a:prstGeom prst="rect">
            <a:avLst/>
          </a:prstGeom>
        </p:spPr>
      </p:pic>
      <p:sp>
        <p:nvSpPr>
          <p:cNvPr id="4" name="Content Placeholder 3">
            <a:extLst>
              <a:ext uri="{FF2B5EF4-FFF2-40B4-BE49-F238E27FC236}">
                <a16:creationId xmlns:a16="http://schemas.microsoft.com/office/drawing/2014/main" id="{7EB8297B-9B2C-4A3B-B503-331863D65F55}"/>
              </a:ext>
            </a:extLst>
          </p:cNvPr>
          <p:cNvSpPr>
            <a:spLocks noGrp="1"/>
          </p:cNvSpPr>
          <p:nvPr>
            <p:ph idx="10"/>
          </p:nvPr>
        </p:nvSpPr>
        <p:spPr>
          <a:xfrm>
            <a:off x="4006425" y="6186055"/>
            <a:ext cx="1145005" cy="277091"/>
          </a:xfrm>
        </p:spPr>
        <p:txBody>
          <a:bodyPr>
            <a:normAutofit/>
          </a:bodyPr>
          <a:lstStyle/>
          <a:p>
            <a:r>
              <a:rPr lang="en-US" sz="1200" dirty="0"/>
              <a:t>Source: Esri</a:t>
            </a:r>
          </a:p>
        </p:txBody>
      </p:sp>
    </p:spTree>
    <p:extLst>
      <p:ext uri="{BB962C8B-B14F-4D97-AF65-F5344CB8AC3E}">
        <p14:creationId xmlns:p14="http://schemas.microsoft.com/office/powerpoint/2010/main" val="1049228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95D4FF-C4B8-44FE-AF90-C57D7AB79020}"/>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Citing GIS data</a:t>
            </a:r>
          </a:p>
        </p:txBody>
      </p:sp>
      <p:sp>
        <p:nvSpPr>
          <p:cNvPr id="8" name="Content Placeholder 7">
            <a:extLst>
              <a:ext uri="{FF2B5EF4-FFF2-40B4-BE49-F238E27FC236}">
                <a16:creationId xmlns:a16="http://schemas.microsoft.com/office/drawing/2014/main" id="{577B11A9-A3C7-4ACB-8C4D-76D0A2EBF220}"/>
              </a:ext>
            </a:extLst>
          </p:cNvPr>
          <p:cNvSpPr>
            <a:spLocks noGrp="1"/>
          </p:cNvSpPr>
          <p:nvPr>
            <p:ph idx="1"/>
          </p:nvPr>
        </p:nvSpPr>
        <p:spPr>
          <a:xfrm>
            <a:off x="457200" y="1600200"/>
            <a:ext cx="8229600" cy="4724400"/>
          </a:xfrm>
        </p:spPr>
        <p:txBody>
          <a:bodyPr/>
          <a:lstStyle/>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Formats may vary for different agencies or companies</a:t>
            </a:r>
          </a:p>
          <a:p>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A good citation enables someone to find the source should they wish to obtain a copy</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Citing data is a professional and ethical responsibility</a:t>
            </a:r>
          </a:p>
          <a:p>
            <a:pPr>
              <a:spcBef>
                <a:spcPts val="6000"/>
              </a:spcBef>
            </a:pPr>
            <a:r>
              <a:rPr lang="en-US" sz="2400" dirty="0">
                <a:solidFill>
                  <a:srgbClr val="0033CC"/>
                </a:solidFill>
                <a:latin typeface="Roboto" panose="02000000000000000000" pitchFamily="2" charset="0"/>
                <a:ea typeface="Roboto" panose="02000000000000000000" pitchFamily="2" charset="0"/>
                <a:cs typeface="Roboto" panose="02000000000000000000" pitchFamily="2" charset="0"/>
              </a:rPr>
              <a:t>Data set name (Year published) [source type]. Producer name, producer contact information. Resource </a:t>
            </a:r>
            <a:r>
              <a:rPr lang="en-US" sz="2400" i="1" dirty="0">
                <a:solidFill>
                  <a:srgbClr val="0033CC"/>
                </a:solidFill>
                <a:latin typeface="Roboto" panose="02000000000000000000" pitchFamily="2" charset="0"/>
                <a:ea typeface="Roboto" panose="02000000000000000000" pitchFamily="2" charset="0"/>
                <a:cs typeface="Roboto" panose="02000000000000000000" pitchFamily="2" charset="0"/>
              </a:rPr>
              <a:t>URL: [Date accessed].</a:t>
            </a:r>
          </a:p>
        </p:txBody>
      </p:sp>
    </p:spTree>
    <p:extLst>
      <p:ext uri="{BB962C8B-B14F-4D97-AF65-F5344CB8AC3E}">
        <p14:creationId xmlns:p14="http://schemas.microsoft.com/office/powerpoint/2010/main" val="39749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436D-53AD-4068-8989-37EE8E2DF54C}"/>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Citation examples</a:t>
            </a:r>
          </a:p>
        </p:txBody>
      </p:sp>
      <p:sp>
        <p:nvSpPr>
          <p:cNvPr id="3" name="Content Placeholder 2">
            <a:extLst>
              <a:ext uri="{FF2B5EF4-FFF2-40B4-BE49-F238E27FC236}">
                <a16:creationId xmlns:a16="http://schemas.microsoft.com/office/drawing/2014/main" id="{FC659559-D1D5-48CC-87FD-46F0A7D78015}"/>
              </a:ext>
            </a:extLst>
          </p:cNvPr>
          <p:cNvSpPr>
            <a:spLocks noGrp="1"/>
          </p:cNvSpPr>
          <p:nvPr>
            <p:ph idx="1"/>
          </p:nvPr>
        </p:nvSpPr>
        <p:spPr>
          <a:xfrm>
            <a:off x="342900" y="1417638"/>
            <a:ext cx="8458200" cy="4876800"/>
          </a:xfrm>
        </p:spPr>
        <p:txBody>
          <a:bodyPr>
            <a:normAutofit fontScale="85000" lnSpcReduction="20000"/>
          </a:bodyPr>
          <a:lstStyle/>
          <a:p>
            <a:pPr>
              <a:lnSpc>
                <a:spcPct val="120000"/>
              </a:lnSpc>
              <a:spcBef>
                <a:spcPts val="624"/>
              </a:spcBef>
              <a:spcAft>
                <a:spcPts val="1800"/>
              </a:spcAft>
            </a:pPr>
            <a:r>
              <a:rPr lang="en-US" dirty="0">
                <a:solidFill>
                  <a:srgbClr val="002060"/>
                </a:solidFill>
              </a:rPr>
              <a:t>- Black Hills RIS Vegetation Database (2008) [downloaded file]. Black Hills National Forest, Custer, SD. URL: http://www.fs.usda.gov/main/blackhills/landmanagement/gis [August, 2010].</a:t>
            </a:r>
          </a:p>
          <a:p>
            <a:pPr>
              <a:lnSpc>
                <a:spcPct val="120000"/>
              </a:lnSpc>
              <a:spcBef>
                <a:spcPts val="624"/>
              </a:spcBef>
              <a:spcAft>
                <a:spcPts val="1800"/>
              </a:spcAft>
            </a:pPr>
            <a:r>
              <a:rPr lang="en-US" dirty="0">
                <a:solidFill>
                  <a:srgbClr val="002060"/>
                </a:solidFill>
              </a:rPr>
              <a:t>- Esri™ Data and Maps (2012) [DVD]. Esri™, Inc., Redlands, CA.</a:t>
            </a:r>
          </a:p>
          <a:p>
            <a:pPr>
              <a:lnSpc>
                <a:spcPct val="120000"/>
              </a:lnSpc>
              <a:spcBef>
                <a:spcPts val="624"/>
              </a:spcBef>
              <a:spcAft>
                <a:spcPts val="1800"/>
              </a:spcAft>
            </a:pPr>
            <a:r>
              <a:rPr lang="en-US" dirty="0">
                <a:solidFill>
                  <a:srgbClr val="002060"/>
                </a:solidFill>
              </a:rPr>
              <a:t>- National Hydrography Dataset (2015) [downloaded file]. United States Geological Survey on the National Map Viewer. URL: http://viewer.nationalmap.gov/viewer/ [July 23, 2015].</a:t>
            </a:r>
          </a:p>
          <a:p>
            <a:pPr>
              <a:lnSpc>
                <a:spcPct val="120000"/>
              </a:lnSpc>
              <a:spcBef>
                <a:spcPts val="624"/>
              </a:spcBef>
              <a:spcAft>
                <a:spcPts val="1800"/>
              </a:spcAft>
            </a:pPr>
            <a:r>
              <a:rPr lang="en-US" dirty="0">
                <a:solidFill>
                  <a:srgbClr val="002060"/>
                </a:solidFill>
              </a:rPr>
              <a:t>- USA Topo Maps (2009) [map service]. Esri™ on ArcGIS Online. URL: http://server.arcgisonline.com/ </a:t>
            </a:r>
            <a:r>
              <a:rPr lang="en-US" dirty="0" err="1">
                <a:solidFill>
                  <a:srgbClr val="002060"/>
                </a:solidFill>
              </a:rPr>
              <a:t>arcgis</a:t>
            </a:r>
            <a:r>
              <a:rPr lang="en-US" dirty="0">
                <a:solidFill>
                  <a:srgbClr val="002060"/>
                </a:solidFill>
              </a:rPr>
              <a:t>/services/</a:t>
            </a:r>
            <a:r>
              <a:rPr lang="en-US" dirty="0" err="1">
                <a:solidFill>
                  <a:srgbClr val="002060"/>
                </a:solidFill>
              </a:rPr>
              <a:t>USA_Topo_Maps</a:t>
            </a:r>
            <a:r>
              <a:rPr lang="en-US" dirty="0">
                <a:solidFill>
                  <a:srgbClr val="002060"/>
                </a:solidFill>
              </a:rPr>
              <a:t>/</a:t>
            </a:r>
            <a:r>
              <a:rPr lang="en-US" dirty="0" err="1">
                <a:solidFill>
                  <a:srgbClr val="002060"/>
                </a:solidFill>
              </a:rPr>
              <a:t>MapServer</a:t>
            </a:r>
            <a:r>
              <a:rPr lang="en-US" dirty="0">
                <a:solidFill>
                  <a:srgbClr val="002060"/>
                </a:solidFill>
              </a:rPr>
              <a:t> [January 1, 2012].</a:t>
            </a:r>
          </a:p>
        </p:txBody>
      </p:sp>
    </p:spTree>
    <p:extLst>
      <p:ext uri="{BB962C8B-B14F-4D97-AF65-F5344CB8AC3E}">
        <p14:creationId xmlns:p14="http://schemas.microsoft.com/office/powerpoint/2010/main" val="2789425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27BE15-7D75-453D-B5ED-4EFF0CC7AEEE}"/>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History of ArcGIS</a:t>
            </a:r>
          </a:p>
        </p:txBody>
      </p:sp>
      <p:pic>
        <p:nvPicPr>
          <p:cNvPr id="10" name="Picture 2">
            <a:extLst>
              <a:ext uri="{FF2B5EF4-FFF2-40B4-BE49-F238E27FC236}">
                <a16:creationId xmlns:a16="http://schemas.microsoft.com/office/drawing/2014/main" id="{701CD96B-0E2D-460F-A669-6DBBAF414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104" y="1617517"/>
            <a:ext cx="5798606" cy="34878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FE2FF09B-8298-49F5-A974-B799B13960F2}"/>
              </a:ext>
            </a:extLst>
          </p:cNvPr>
          <p:cNvSpPr>
            <a:spLocks noGrp="1"/>
          </p:cNvSpPr>
          <p:nvPr>
            <p:ph idx="1"/>
          </p:nvPr>
        </p:nvSpPr>
        <p:spPr>
          <a:xfrm>
            <a:off x="457200" y="5334000"/>
            <a:ext cx="8229600" cy="1066800"/>
          </a:xfrm>
        </p:spPr>
        <p:txBody>
          <a:bodyPr/>
          <a:lstStyle/>
          <a:p>
            <a:r>
              <a:rPr lang="en-US" dirty="0">
                <a:solidFill>
                  <a:srgbClr val="002060"/>
                </a:solidFill>
              </a:rPr>
              <a:t>ArcGIS has progressed from Arc/Info to the current ArcGIS Pro product with many changes along the way.</a:t>
            </a:r>
          </a:p>
        </p:txBody>
      </p:sp>
    </p:spTree>
    <p:extLst>
      <p:ext uri="{BB962C8B-B14F-4D97-AF65-F5344CB8AC3E}">
        <p14:creationId xmlns:p14="http://schemas.microsoft.com/office/powerpoint/2010/main" val="426877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BF16-767D-4552-B216-FB8D3FA74B9F}"/>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Evolution of GIS</a:t>
            </a:r>
          </a:p>
        </p:txBody>
      </p:sp>
      <p:sp>
        <p:nvSpPr>
          <p:cNvPr id="3" name="Content Placeholder 2">
            <a:extLst>
              <a:ext uri="{FF2B5EF4-FFF2-40B4-BE49-F238E27FC236}">
                <a16:creationId xmlns:a16="http://schemas.microsoft.com/office/drawing/2014/main" id="{137AA2E0-9AD0-4359-BF02-12C12EFC9CBF}"/>
              </a:ext>
            </a:extLst>
          </p:cNvPr>
          <p:cNvSpPr>
            <a:spLocks noGrp="1"/>
          </p:cNvSpPr>
          <p:nvPr>
            <p:ph idx="1"/>
          </p:nvPr>
        </p:nvSpPr>
        <p:spPr>
          <a:xfrm>
            <a:off x="457200" y="1600200"/>
            <a:ext cx="8229600" cy="1295400"/>
          </a:xfrm>
        </p:spPr>
        <p:txBody>
          <a:bodyPr>
            <a:normAutofit/>
          </a:bodyPr>
          <a:lstStyle/>
          <a:p>
            <a:r>
              <a:rPr lang="en-US" b="1" dirty="0">
                <a:solidFill>
                  <a:srgbClr val="002060"/>
                </a:solidFill>
              </a:rPr>
              <a:t>GIS</a:t>
            </a:r>
            <a:r>
              <a:rPr lang="en-US" dirty="0">
                <a:solidFill>
                  <a:srgbClr val="002060"/>
                </a:solidFill>
              </a:rPr>
              <a:t> is evolving to take advantage of faster computers, cheaper memory, better networks, and improved user interfaces.</a:t>
            </a:r>
          </a:p>
        </p:txBody>
      </p:sp>
      <p:sp>
        <p:nvSpPr>
          <p:cNvPr id="4" name="Content Placeholder 3">
            <a:extLst>
              <a:ext uri="{FF2B5EF4-FFF2-40B4-BE49-F238E27FC236}">
                <a16:creationId xmlns:a16="http://schemas.microsoft.com/office/drawing/2014/main" id="{8F807315-22CA-42F6-909D-5A544EF98958}"/>
              </a:ext>
            </a:extLst>
          </p:cNvPr>
          <p:cNvSpPr>
            <a:spLocks noGrp="1"/>
          </p:cNvSpPr>
          <p:nvPr>
            <p:ph idx="10"/>
          </p:nvPr>
        </p:nvSpPr>
        <p:spPr>
          <a:xfrm>
            <a:off x="457200" y="3078162"/>
            <a:ext cx="3276600" cy="2667000"/>
          </a:xfrm>
        </p:spPr>
        <p:txBody>
          <a:bodyPr>
            <a:noAutofit/>
          </a:bodyPr>
          <a:lstStyle/>
          <a:p>
            <a:pPr>
              <a:spcBef>
                <a:spcPts val="624"/>
              </a:spcBef>
            </a:pPr>
            <a:r>
              <a:rPr lang="en-US" sz="2400" b="1" dirty="0">
                <a:solidFill>
                  <a:srgbClr val="C00000"/>
                </a:solidFill>
              </a:rPr>
              <a:t>Expensive memory</a:t>
            </a:r>
          </a:p>
          <a:p>
            <a:pPr>
              <a:spcBef>
                <a:spcPts val="624"/>
              </a:spcBef>
            </a:pPr>
            <a:r>
              <a:rPr lang="en-US" sz="2400" dirty="0">
                <a:solidFill>
                  <a:srgbClr val="002060"/>
                </a:solidFill>
              </a:rPr>
              <a:t>Less disk storage</a:t>
            </a:r>
          </a:p>
          <a:p>
            <a:pPr>
              <a:spcBef>
                <a:spcPts val="624"/>
              </a:spcBef>
            </a:pPr>
            <a:r>
              <a:rPr lang="en-US" sz="2400" dirty="0">
                <a:solidFill>
                  <a:srgbClr val="002060"/>
                </a:solidFill>
              </a:rPr>
              <a:t>Slow networks</a:t>
            </a:r>
          </a:p>
          <a:p>
            <a:pPr>
              <a:spcBef>
                <a:spcPts val="624"/>
              </a:spcBef>
            </a:pPr>
            <a:r>
              <a:rPr lang="en-US" sz="2400" dirty="0">
                <a:solidFill>
                  <a:srgbClr val="002060"/>
                </a:solidFill>
              </a:rPr>
              <a:t>Mainframe or desktop</a:t>
            </a:r>
          </a:p>
          <a:p>
            <a:pPr>
              <a:spcBef>
                <a:spcPts val="624"/>
              </a:spcBef>
            </a:pPr>
            <a:r>
              <a:rPr lang="en-US" sz="2400" dirty="0">
                <a:solidFill>
                  <a:srgbClr val="002060"/>
                </a:solidFill>
              </a:rPr>
              <a:t>Extensive training</a:t>
            </a:r>
          </a:p>
          <a:p>
            <a:pPr>
              <a:spcBef>
                <a:spcPts val="624"/>
              </a:spcBef>
            </a:pPr>
            <a:r>
              <a:rPr lang="en-US" sz="2400" dirty="0">
                <a:solidFill>
                  <a:srgbClr val="002060"/>
                </a:solidFill>
              </a:rPr>
              <a:t>Data silos</a:t>
            </a:r>
          </a:p>
        </p:txBody>
      </p:sp>
      <p:pic>
        <p:nvPicPr>
          <p:cNvPr id="8" name="Picture 7">
            <a:extLst>
              <a:ext uri="{FF2B5EF4-FFF2-40B4-BE49-F238E27FC236}">
                <a16:creationId xmlns:a16="http://schemas.microsoft.com/office/drawing/2014/main" id="{B1C06495-2069-49A7-A5FB-A509958F95FC}"/>
              </a:ext>
            </a:extLst>
          </p:cNvPr>
          <p:cNvPicPr>
            <a:picLocks noChangeAspect="1"/>
          </p:cNvPicPr>
          <p:nvPr/>
        </p:nvPicPr>
        <p:blipFill>
          <a:blip r:embed="rId2"/>
          <a:stretch>
            <a:fillRect/>
          </a:stretch>
        </p:blipFill>
        <p:spPr>
          <a:xfrm>
            <a:off x="3048000" y="5587847"/>
            <a:ext cx="2307183" cy="812953"/>
          </a:xfrm>
          <a:prstGeom prst="rect">
            <a:avLst/>
          </a:prstGeom>
        </p:spPr>
      </p:pic>
      <p:sp>
        <p:nvSpPr>
          <p:cNvPr id="5" name="Content Placeholder 4">
            <a:extLst>
              <a:ext uri="{FF2B5EF4-FFF2-40B4-BE49-F238E27FC236}">
                <a16:creationId xmlns:a16="http://schemas.microsoft.com/office/drawing/2014/main" id="{A0588339-5D30-4F8B-8E0B-E2A43473720E}"/>
              </a:ext>
            </a:extLst>
          </p:cNvPr>
          <p:cNvSpPr>
            <a:spLocks noGrp="1"/>
          </p:cNvSpPr>
          <p:nvPr>
            <p:ph idx="11"/>
          </p:nvPr>
        </p:nvSpPr>
        <p:spPr>
          <a:xfrm>
            <a:off x="5410200" y="3127324"/>
            <a:ext cx="3276600" cy="2617838"/>
          </a:xfrm>
        </p:spPr>
        <p:txBody>
          <a:bodyPr>
            <a:normAutofit/>
          </a:bodyPr>
          <a:lstStyle/>
          <a:p>
            <a:pPr>
              <a:spcBef>
                <a:spcPts val="624"/>
              </a:spcBef>
            </a:pPr>
            <a:r>
              <a:rPr lang="en-US" sz="2400" b="1" dirty="0">
                <a:solidFill>
                  <a:srgbClr val="C00000"/>
                </a:solidFill>
              </a:rPr>
              <a:t>Cheap memory</a:t>
            </a:r>
          </a:p>
          <a:p>
            <a:pPr>
              <a:spcBef>
                <a:spcPts val="624"/>
              </a:spcBef>
            </a:pPr>
            <a:r>
              <a:rPr lang="en-US" sz="2400" dirty="0">
                <a:solidFill>
                  <a:srgbClr val="002060"/>
                </a:solidFill>
              </a:rPr>
              <a:t>More disk storage</a:t>
            </a:r>
          </a:p>
          <a:p>
            <a:pPr>
              <a:spcBef>
                <a:spcPts val="624"/>
              </a:spcBef>
            </a:pPr>
            <a:r>
              <a:rPr lang="en-US" sz="2400" dirty="0">
                <a:solidFill>
                  <a:srgbClr val="002060"/>
                </a:solidFill>
              </a:rPr>
              <a:t>Fast networks</a:t>
            </a:r>
          </a:p>
          <a:p>
            <a:pPr>
              <a:spcBef>
                <a:spcPts val="624"/>
              </a:spcBef>
            </a:pPr>
            <a:r>
              <a:rPr lang="en-US" sz="2400" dirty="0">
                <a:solidFill>
                  <a:srgbClr val="002060"/>
                </a:solidFill>
              </a:rPr>
              <a:t>Desktop or mobile</a:t>
            </a:r>
          </a:p>
          <a:p>
            <a:pPr>
              <a:spcBef>
                <a:spcPts val="624"/>
              </a:spcBef>
            </a:pPr>
            <a:r>
              <a:rPr lang="en-US" sz="2400" dirty="0">
                <a:solidFill>
                  <a:srgbClr val="002060"/>
                </a:solidFill>
              </a:rPr>
              <a:t>Less training Data services</a:t>
            </a:r>
          </a:p>
        </p:txBody>
      </p:sp>
    </p:spTree>
    <p:extLst>
      <p:ext uri="{BB962C8B-B14F-4D97-AF65-F5344CB8AC3E}">
        <p14:creationId xmlns:p14="http://schemas.microsoft.com/office/powerpoint/2010/main" val="3874042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DF84-C5A8-4482-9F02-5BC96966E49D}"/>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GIS Services</a:t>
            </a:r>
          </a:p>
        </p:txBody>
      </p:sp>
      <p:pic>
        <p:nvPicPr>
          <p:cNvPr id="7" name="Picture 6">
            <a:extLst>
              <a:ext uri="{FF2B5EF4-FFF2-40B4-BE49-F238E27FC236}">
                <a16:creationId xmlns:a16="http://schemas.microsoft.com/office/drawing/2014/main" id="{99B0F788-D1D9-46A9-9E88-44897C3630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749136"/>
            <a:ext cx="3666948" cy="3356264"/>
          </a:xfrm>
          <a:prstGeom prst="rect">
            <a:avLst/>
          </a:prstGeom>
        </p:spPr>
      </p:pic>
      <p:sp>
        <p:nvSpPr>
          <p:cNvPr id="4" name="Content Placeholder 3">
            <a:extLst>
              <a:ext uri="{FF2B5EF4-FFF2-40B4-BE49-F238E27FC236}">
                <a16:creationId xmlns:a16="http://schemas.microsoft.com/office/drawing/2014/main" id="{FA4AE85D-D613-4F80-92B5-ABD03C7CDFAC}"/>
              </a:ext>
            </a:extLst>
          </p:cNvPr>
          <p:cNvSpPr>
            <a:spLocks noGrp="1"/>
          </p:cNvSpPr>
          <p:nvPr>
            <p:ph idx="10"/>
          </p:nvPr>
        </p:nvSpPr>
        <p:spPr>
          <a:xfrm>
            <a:off x="4572000" y="1600200"/>
            <a:ext cx="4114800" cy="4724400"/>
          </a:xfrm>
        </p:spPr>
        <p:txBody>
          <a:bodyPr/>
          <a:lstStyle/>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GIS servers </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provide data over the Internet</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Accessible to many types of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platforms</a:t>
            </a:r>
          </a:p>
          <a:p>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Clients only consume what is needed</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Possible to do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real-time</a:t>
            </a:r>
            <a:b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updates</a:t>
            </a:r>
          </a:p>
        </p:txBody>
      </p:sp>
    </p:spTree>
    <p:extLst>
      <p:ext uri="{BB962C8B-B14F-4D97-AF65-F5344CB8AC3E}">
        <p14:creationId xmlns:p14="http://schemas.microsoft.com/office/powerpoint/2010/main" val="1982178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Web maps</a:t>
            </a:r>
          </a:p>
        </p:txBody>
      </p:sp>
      <p:pic>
        <p:nvPicPr>
          <p:cNvPr id="8" name="Picture 7">
            <a:extLst>
              <a:ext uri="{FF2B5EF4-FFF2-40B4-BE49-F238E27FC236}">
                <a16:creationId xmlns:a16="http://schemas.microsoft.com/office/drawing/2014/main" id="{8FA82E66-0914-4A63-9976-C62FE7C48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52600"/>
            <a:ext cx="2649827" cy="2773394"/>
          </a:xfrm>
          <a:prstGeom prst="rect">
            <a:avLst/>
          </a:prstGeom>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762000" y="4648200"/>
            <a:ext cx="1143000" cy="304800"/>
          </a:xfrm>
        </p:spPr>
        <p:txBody>
          <a:bodyPr>
            <a:norm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114800" y="1600200"/>
            <a:ext cx="4572000" cy="4724400"/>
          </a:xfrm>
        </p:spPr>
        <p:txBody>
          <a:bodyPr>
            <a:noAutofit/>
          </a:bodyPr>
          <a:lstStyle/>
          <a:p>
            <a:pPr>
              <a:spcBef>
                <a:spcPts val="624"/>
              </a:spcBef>
            </a:pP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Web maps are maps that only use GIS services</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They can be shared from </a:t>
            </a:r>
            <a:r>
              <a:rPr lang="en-US" u="sng" dirty="0">
                <a:solidFill>
                  <a:srgbClr val="002060"/>
                </a:solidFill>
                <a:latin typeface="Roboto" panose="02000000000000000000" pitchFamily="2" charset="0"/>
                <a:ea typeface="Roboto" panose="02000000000000000000" pitchFamily="2" charset="0"/>
                <a:cs typeface="Roboto" panose="02000000000000000000" pitchFamily="2" charset="0"/>
              </a:rPr>
              <a:t>platform</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to </a:t>
            </a:r>
            <a:r>
              <a:rPr lang="en-US" u="sng" dirty="0">
                <a:solidFill>
                  <a:srgbClr val="002060"/>
                </a:solidFill>
                <a:latin typeface="Roboto" panose="02000000000000000000" pitchFamily="2" charset="0"/>
                <a:ea typeface="Roboto" panose="02000000000000000000" pitchFamily="2" charset="0"/>
                <a:cs typeface="Roboto" panose="02000000000000000000" pitchFamily="2" charset="0"/>
              </a:rPr>
              <a:t>platform</a:t>
            </a:r>
          </a:p>
        </p:txBody>
      </p:sp>
    </p:spTree>
    <p:extLst>
      <p:ext uri="{BB962C8B-B14F-4D97-AF65-F5344CB8AC3E}">
        <p14:creationId xmlns:p14="http://schemas.microsoft.com/office/powerpoint/2010/main" val="729779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Pro GUI</a:t>
            </a:r>
          </a:p>
        </p:txBody>
      </p:sp>
      <p:pic>
        <p:nvPicPr>
          <p:cNvPr id="9" name="Picture 2">
            <a:extLst>
              <a:ext uri="{FF2B5EF4-FFF2-40B4-BE49-F238E27FC236}">
                <a16:creationId xmlns:a16="http://schemas.microsoft.com/office/drawing/2014/main" id="{083D10D4-FA02-4C3A-AE10-33F60750F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4831965" cy="43648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4343400" y="6096000"/>
            <a:ext cx="1138084" cy="217743"/>
          </a:xfrm>
        </p:spPr>
        <p:txBody>
          <a:bodyPr anchor="t">
            <a:noAutofit/>
          </a:bodyPr>
          <a:lstStyle/>
          <a:p>
            <a:r>
              <a:rPr lang="en-US" sz="1200" dirty="0">
                <a:latin typeface="Roboto" panose="02000000000000000000" pitchFamily="2" charset="0"/>
                <a:ea typeface="Roboto" panose="02000000000000000000" pitchFamily="2" charset="0"/>
                <a:cs typeface="Roboto" panose="02000000000000000000" pitchFamily="2" charset="0"/>
              </a:rPr>
              <a:t>Source: </a:t>
            </a:r>
            <a:r>
              <a:rPr lang="en-US" sz="1200" dirty="0" err="1">
                <a:latin typeface="Roboto" panose="02000000000000000000" pitchFamily="2" charset="0"/>
                <a:ea typeface="Roboto" panose="02000000000000000000" pitchFamily="2" charset="0"/>
                <a:cs typeface="Roboto" panose="02000000000000000000" pitchFamily="2" charset="0"/>
              </a:rPr>
              <a:t>Esri</a:t>
            </a:r>
            <a:endParaRPr lang="en-US" sz="1200" dirty="0">
              <a:latin typeface="Roboto" panose="02000000000000000000" pitchFamily="2" charset="0"/>
              <a:ea typeface="Roboto" panose="02000000000000000000" pitchFamily="2" charset="0"/>
              <a:cs typeface="Roboto" panose="02000000000000000000" pitchFamily="2" charset="0"/>
            </a:endParaRPr>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6172200" y="1524000"/>
            <a:ext cx="2514600" cy="4572000"/>
          </a:xfrm>
        </p:spPr>
        <p:txBody>
          <a:bodyPr>
            <a:noAutofit/>
          </a:bodyPr>
          <a:lstStyle/>
          <a:p>
            <a:pPr>
              <a:spcBef>
                <a:spcPts val="624"/>
              </a:spcBef>
            </a:pPr>
            <a:r>
              <a:rPr lang="en-US" sz="2400" b="1" dirty="0">
                <a:solidFill>
                  <a:srgbClr val="C00000"/>
                </a:solidFill>
                <a:latin typeface="Roboto" panose="02000000000000000000" pitchFamily="2" charset="0"/>
                <a:ea typeface="Roboto" panose="02000000000000000000" pitchFamily="2" charset="0"/>
                <a:cs typeface="Roboto" panose="02000000000000000000" pitchFamily="2" charset="0"/>
              </a:rPr>
              <a:t>Projects contain</a:t>
            </a:r>
          </a:p>
          <a:p>
            <a:pPr marL="457200" indent="-457200">
              <a:spcBef>
                <a:spcPts val="624"/>
              </a:spcBef>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Maps.</a:t>
            </a:r>
          </a:p>
          <a:p>
            <a:pPr marL="457200" indent="-457200">
              <a:spcBef>
                <a:spcPts val="624"/>
              </a:spcBef>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Tools.</a:t>
            </a:r>
          </a:p>
          <a:p>
            <a:pPr marL="457200" indent="-457200">
              <a:spcBef>
                <a:spcPts val="624"/>
              </a:spcBef>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Databases.</a:t>
            </a:r>
          </a:p>
          <a:p>
            <a:pPr marL="457200" indent="-457200">
              <a:spcBef>
                <a:spcPts val="624"/>
              </a:spcBef>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Layouts.</a:t>
            </a:r>
          </a:p>
          <a:p>
            <a:pPr marL="457200" indent="-457200">
              <a:spcBef>
                <a:spcPts val="624"/>
              </a:spcBef>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Styles.</a:t>
            </a:r>
          </a:p>
          <a:p>
            <a:pPr marL="457200" indent="-457200">
              <a:spcBef>
                <a:spcPts val="624"/>
              </a:spcBef>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Folders.</a:t>
            </a:r>
          </a:p>
          <a:p>
            <a:pPr marL="457200" indent="-457200">
              <a:spcBef>
                <a:spcPts val="624"/>
              </a:spcBef>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Models.</a:t>
            </a:r>
          </a:p>
          <a:p>
            <a:pPr marL="457200" indent="-457200">
              <a:spcBef>
                <a:spcPts val="624"/>
              </a:spcBef>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Tasks.</a:t>
            </a:r>
          </a:p>
          <a:p>
            <a:pPr marL="457200" indent="-457200">
              <a:spcBef>
                <a:spcPts val="624"/>
              </a:spcBef>
              <a:buFont typeface="Arial" panose="020B0604020202020204" pitchFamily="34" charset="0"/>
              <a:buChar char="•"/>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Locators.</a:t>
            </a:r>
          </a:p>
        </p:txBody>
      </p:sp>
    </p:spTree>
    <p:extLst>
      <p:ext uri="{BB962C8B-B14F-4D97-AF65-F5344CB8AC3E}">
        <p14:creationId xmlns:p14="http://schemas.microsoft.com/office/powerpoint/2010/main" val="64024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Panes</a:t>
            </a:r>
          </a:p>
        </p:txBody>
      </p:sp>
      <p:pic>
        <p:nvPicPr>
          <p:cNvPr id="8" name="Picture 2">
            <a:extLst>
              <a:ext uri="{FF2B5EF4-FFF2-40B4-BE49-F238E27FC236}">
                <a16:creationId xmlns:a16="http://schemas.microsoft.com/office/drawing/2014/main" id="{35087A83-678C-4C78-9C1E-523E3A2F0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958" y="1524000"/>
            <a:ext cx="3368457" cy="495213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4253415" y="6243644"/>
            <a:ext cx="1138084" cy="217743"/>
          </a:xfrm>
        </p:spPr>
        <p:txBody>
          <a:bodyPr anchor="t">
            <a:no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681173" y="1554309"/>
            <a:ext cx="4005627" cy="4495800"/>
          </a:xfrm>
        </p:spPr>
        <p:txBody>
          <a:bodyPr>
            <a:noAutofit/>
          </a:bodyPr>
          <a:lstStyle/>
          <a:p>
            <a:pPr>
              <a:spcBef>
                <a:spcPts val="624"/>
              </a:spcBef>
            </a:pP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Panes</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 contain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commands </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and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settings</a:t>
            </a:r>
          </a:p>
          <a:p>
            <a:pPr>
              <a:spcBef>
                <a:spcPts val="624"/>
              </a:spcBef>
            </a:pPr>
            <a:r>
              <a:rPr lang="en-US" dirty="0">
                <a:solidFill>
                  <a:srgbClr val="0033CC"/>
                </a:solidFill>
                <a:latin typeface="Roboto" panose="02000000000000000000" pitchFamily="2" charset="0"/>
                <a:ea typeface="Roboto" panose="02000000000000000000" pitchFamily="2" charset="0"/>
                <a:cs typeface="Roboto" panose="02000000000000000000" pitchFamily="2" charset="0"/>
              </a:rPr>
              <a:t>Movable and stackable</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It may have tabs and panels with more functions</a:t>
            </a:r>
          </a:p>
        </p:txBody>
      </p:sp>
    </p:spTree>
    <p:extLst>
      <p:ext uri="{BB962C8B-B14F-4D97-AF65-F5344CB8AC3E}">
        <p14:creationId xmlns:p14="http://schemas.microsoft.com/office/powerpoint/2010/main" val="903098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215482"/>
            <a:ext cx="8908609" cy="4784297"/>
          </a:xfrm>
        </p:spPr>
        <p:txBody>
          <a:bodyPr/>
          <a:lstStyle/>
          <a:p>
            <a:pPr marL="285750" indent="-285750">
              <a:lnSpc>
                <a:spcPct val="150000"/>
              </a:lnSpc>
              <a:buFont typeface="Arial" panose="020B0604020202020204" pitchFamily="34" charset="0"/>
              <a:buChar char="•"/>
            </a:pPr>
            <a:r>
              <a:rPr lang="en-US" sz="2800" b="1" dirty="0">
                <a:solidFill>
                  <a:srgbClr val="002060"/>
                </a:solidFill>
                <a:latin typeface="Roboto" panose="02000000000000000000" pitchFamily="2" charset="0"/>
                <a:ea typeface="Roboto" panose="02000000000000000000" pitchFamily="2" charset="0"/>
                <a:cs typeface="Roboto" panose="02000000000000000000" pitchFamily="2" charset="0"/>
              </a:rPr>
              <a:t>GIS</a:t>
            </a:r>
            <a:r>
              <a:rPr lang="en-US" sz="2800" dirty="0">
                <a:solidFill>
                  <a:srgbClr val="002060"/>
                </a:solidFill>
                <a:latin typeface="Roboto" panose="02000000000000000000" pitchFamily="2" charset="0"/>
                <a:ea typeface="Roboto" panose="02000000000000000000" pitchFamily="2" charset="0"/>
                <a:cs typeface="Roboto" panose="02000000000000000000" pitchFamily="2" charset="0"/>
              </a:rPr>
              <a:t> does not save information as maps or pictures</a:t>
            </a:r>
          </a:p>
          <a:p>
            <a:pPr marL="285750" indent="-285750">
              <a:buFont typeface="Arial" panose="020B0604020202020204" pitchFamily="34" charset="0"/>
              <a:buChar char="•"/>
            </a:pPr>
            <a:r>
              <a:rPr lang="en-US" sz="2800" b="1" dirty="0">
                <a:solidFill>
                  <a:srgbClr val="002060"/>
                </a:solidFill>
                <a:latin typeface="Roboto" panose="02000000000000000000" pitchFamily="2" charset="0"/>
                <a:ea typeface="Roboto" panose="02000000000000000000" pitchFamily="2" charset="0"/>
                <a:cs typeface="Roboto" panose="02000000000000000000" pitchFamily="2" charset="0"/>
              </a:rPr>
              <a:t>GIS</a:t>
            </a:r>
            <a:r>
              <a:rPr lang="en-US" sz="2800" dirty="0">
                <a:solidFill>
                  <a:srgbClr val="002060"/>
                </a:solidFill>
                <a:latin typeface="Roboto" panose="02000000000000000000" pitchFamily="2" charset="0"/>
                <a:ea typeface="Roboto" panose="02000000000000000000" pitchFamily="2" charset="0"/>
                <a:cs typeface="Roboto" panose="02000000000000000000" pitchFamily="2" charset="0"/>
              </a:rPr>
              <a:t> holds information in a database, but the information has a </a:t>
            </a:r>
            <a:r>
              <a:rPr lang="en-US" sz="2800" b="1" dirty="0">
                <a:solidFill>
                  <a:srgbClr val="002060"/>
                </a:solidFill>
                <a:latin typeface="Roboto" panose="02000000000000000000" pitchFamily="2" charset="0"/>
                <a:ea typeface="Roboto" panose="02000000000000000000" pitchFamily="2" charset="0"/>
                <a:cs typeface="Roboto" panose="02000000000000000000" pitchFamily="2" charset="0"/>
              </a:rPr>
              <a:t>spatial context</a:t>
            </a:r>
          </a:p>
          <a:p>
            <a:pPr marL="285750" indent="-285750">
              <a:lnSpc>
                <a:spcPct val="100000"/>
              </a:lnSpc>
              <a:buFont typeface="Arial" panose="020B0604020202020204" pitchFamily="34" charset="0"/>
              <a:buChar char="•"/>
            </a:pPr>
            <a:r>
              <a:rPr lang="en-US" sz="2800" dirty="0">
                <a:solidFill>
                  <a:srgbClr val="002060"/>
                </a:solidFill>
                <a:latin typeface="Roboto" panose="02000000000000000000" pitchFamily="2" charset="0"/>
                <a:ea typeface="Roboto" panose="02000000000000000000" pitchFamily="2" charset="0"/>
                <a:cs typeface="Roboto" panose="02000000000000000000" pitchFamily="2" charset="0"/>
              </a:rPr>
              <a:t>To go beyond making pretty pictures, you need to know:</a:t>
            </a:r>
          </a:p>
          <a:p>
            <a:pPr lvl="2">
              <a:lnSpc>
                <a:spcPct val="150000"/>
              </a:lnSpc>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1) What it is</a:t>
            </a:r>
          </a:p>
          <a:p>
            <a:pPr lvl="2">
              <a:lnSpc>
                <a:spcPct val="150000"/>
              </a:lnSpc>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2) </a:t>
            </a: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Where it is</a:t>
            </a:r>
          </a:p>
          <a:p>
            <a:pPr lvl="2">
              <a:lnSpc>
                <a:spcPct val="150000"/>
              </a:lnSpc>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3) How it relates to other features</a:t>
            </a:r>
          </a:p>
          <a:p>
            <a:endParaRPr lang="en-US" sz="2800"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3" name="Title 2"/>
          <p:cNvSpPr>
            <a:spLocks noGrp="1"/>
          </p:cNvSpPr>
          <p:nvPr>
            <p:ph type="title"/>
          </p:nvPr>
        </p:nvSpPr>
        <p:spPr/>
        <p:txBody>
          <a:bodyPr>
            <a:normAutofit/>
          </a:bodyPr>
          <a:lstStyle/>
          <a:p>
            <a:r>
              <a:rPr lang="en-US" cap="none" dirty="0">
                <a:solidFill>
                  <a:srgbClr val="A7934B"/>
                </a:solidFill>
                <a:latin typeface="Roboto" panose="02000000000000000000" pitchFamily="2" charset="0"/>
                <a:ea typeface="Roboto" panose="02000000000000000000" pitchFamily="2" charset="0"/>
                <a:cs typeface="Roboto" panose="02000000000000000000" pitchFamily="2" charset="0"/>
              </a:rPr>
              <a:t>GIS as a Database</a:t>
            </a:r>
          </a:p>
        </p:txBody>
      </p:sp>
    </p:spTree>
    <p:extLst>
      <p:ext uri="{BB962C8B-B14F-4D97-AF65-F5344CB8AC3E}">
        <p14:creationId xmlns:p14="http://schemas.microsoft.com/office/powerpoint/2010/main" val="338416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Contents pane panels</a:t>
            </a:r>
          </a:p>
        </p:txBody>
      </p:sp>
      <p:pic>
        <p:nvPicPr>
          <p:cNvPr id="9" name="Picture 2">
            <a:extLst>
              <a:ext uri="{FF2B5EF4-FFF2-40B4-BE49-F238E27FC236}">
                <a16:creationId xmlns:a16="http://schemas.microsoft.com/office/drawing/2014/main" id="{C9BE0340-3557-4FED-BB92-1CA517491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33600"/>
            <a:ext cx="4067432" cy="30099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381000" y="5257800"/>
            <a:ext cx="1138084" cy="304800"/>
          </a:xfrm>
        </p:spPr>
        <p:txBody>
          <a:bodyPr anchor="t">
            <a:noAutofit/>
          </a:bodyPr>
          <a:lstStyle/>
          <a:p>
            <a:r>
              <a:rPr lang="en-US" sz="1200" dirty="0">
                <a:latin typeface="Roboto" panose="02000000000000000000" pitchFamily="2" charset="0"/>
                <a:ea typeface="Roboto" panose="02000000000000000000" pitchFamily="2" charset="0"/>
                <a:cs typeface="Roboto" panose="02000000000000000000" pitchFamily="2" charset="0"/>
              </a:rPr>
              <a:t>Source: </a:t>
            </a:r>
            <a:r>
              <a:rPr lang="en-US" sz="1200" dirty="0" err="1">
                <a:latin typeface="Roboto" panose="02000000000000000000" pitchFamily="2" charset="0"/>
                <a:ea typeface="Roboto" panose="02000000000000000000" pitchFamily="2" charset="0"/>
                <a:cs typeface="Roboto" panose="02000000000000000000" pitchFamily="2" charset="0"/>
              </a:rPr>
              <a:t>Esri</a:t>
            </a:r>
            <a:endParaRPr lang="en-US" sz="1200" dirty="0">
              <a:latin typeface="Roboto" panose="02000000000000000000" pitchFamily="2" charset="0"/>
              <a:ea typeface="Roboto" panose="02000000000000000000" pitchFamily="2" charset="0"/>
              <a:cs typeface="Roboto" panose="02000000000000000000" pitchFamily="2" charset="0"/>
            </a:endParaRPr>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800600" y="1676400"/>
            <a:ext cx="4005627" cy="4495800"/>
          </a:xfrm>
        </p:spPr>
        <p:txBody>
          <a:bodyPr>
            <a:noAutofit/>
          </a:bodyPr>
          <a:lstStyle/>
          <a:p>
            <a:pPr>
              <a:spcBef>
                <a:spcPts val="624"/>
              </a:spcBef>
            </a:pP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Panels (or modes) of the Contents pane</a:t>
            </a:r>
          </a:p>
          <a:p>
            <a:pPr marL="457200" indent="-457200">
              <a:spcBef>
                <a:spcPts val="624"/>
              </a:spcBef>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List by Drawing Order.</a:t>
            </a:r>
          </a:p>
          <a:p>
            <a:pPr marL="457200" indent="-457200">
              <a:spcBef>
                <a:spcPts val="624"/>
              </a:spcBef>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List by Source.</a:t>
            </a:r>
          </a:p>
          <a:p>
            <a:pPr marL="457200" indent="-457200">
              <a:spcBef>
                <a:spcPts val="624"/>
              </a:spcBef>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List by Selection.</a:t>
            </a:r>
          </a:p>
          <a:p>
            <a:pPr marL="457200" indent="-457200">
              <a:spcBef>
                <a:spcPts val="624"/>
              </a:spcBef>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List by Editing.</a:t>
            </a:r>
          </a:p>
          <a:p>
            <a:pPr marL="457200" indent="-457200">
              <a:spcBef>
                <a:spcPts val="624"/>
              </a:spcBef>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List by Snapping.</a:t>
            </a:r>
          </a:p>
          <a:p>
            <a:pPr marL="457200" indent="-457200">
              <a:spcBef>
                <a:spcPts val="624"/>
              </a:spcBef>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List by Labeling.</a:t>
            </a:r>
          </a:p>
          <a:p>
            <a:pPr marL="457200" indent="-457200">
              <a:spcBef>
                <a:spcPts val="624"/>
              </a:spcBef>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List by Charts.</a:t>
            </a:r>
          </a:p>
        </p:txBody>
      </p:sp>
    </p:spTree>
    <p:extLst>
      <p:ext uri="{BB962C8B-B14F-4D97-AF65-F5344CB8AC3E}">
        <p14:creationId xmlns:p14="http://schemas.microsoft.com/office/powerpoint/2010/main" val="1498506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B6AF-5126-4B86-9F64-123D7E181B1A}"/>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Referring to ribbon items</a:t>
            </a:r>
          </a:p>
        </p:txBody>
      </p:sp>
      <p:sp>
        <p:nvSpPr>
          <p:cNvPr id="3" name="Content Placeholder 2">
            <a:extLst>
              <a:ext uri="{FF2B5EF4-FFF2-40B4-BE49-F238E27FC236}">
                <a16:creationId xmlns:a16="http://schemas.microsoft.com/office/drawing/2014/main" id="{AA08C8B4-92D2-4ADF-848B-99B62C4219C9}"/>
              </a:ext>
            </a:extLst>
          </p:cNvPr>
          <p:cNvSpPr>
            <a:spLocks noGrp="1"/>
          </p:cNvSpPr>
          <p:nvPr>
            <p:ph idx="1"/>
          </p:nvPr>
        </p:nvSpPr>
        <p:spPr>
          <a:xfrm>
            <a:off x="457200" y="1600200"/>
            <a:ext cx="8229600" cy="1828800"/>
          </a:xfrm>
        </p:spPr>
        <p:txBody>
          <a:bodyPr>
            <a:normAutofit/>
          </a:bodyPr>
          <a:lstStyle/>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Each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ribbon</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contains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buttons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and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functions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organized into logical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groups</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Some ribbons are always present; others appear only when appropriate</a:t>
            </a:r>
          </a:p>
        </p:txBody>
      </p:sp>
      <p:pic>
        <p:nvPicPr>
          <p:cNvPr id="9" name="Picture 2">
            <a:extLst>
              <a:ext uri="{FF2B5EF4-FFF2-40B4-BE49-F238E27FC236}">
                <a16:creationId xmlns:a16="http://schemas.microsoft.com/office/drawing/2014/main" id="{3B854C97-0E99-4971-91E6-B6EB0A517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957" y="3505200"/>
            <a:ext cx="6958095" cy="254369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2B48DB3F-7E27-4C5C-8894-2FE512E82FE8}"/>
              </a:ext>
            </a:extLst>
          </p:cNvPr>
          <p:cNvSpPr>
            <a:spLocks noGrp="1"/>
          </p:cNvSpPr>
          <p:nvPr>
            <p:ph idx="10"/>
          </p:nvPr>
        </p:nvSpPr>
        <p:spPr>
          <a:xfrm>
            <a:off x="7391400" y="6129830"/>
            <a:ext cx="990600" cy="270970"/>
          </a:xfrm>
        </p:spPr>
        <p:txBody>
          <a:bodyPr>
            <a:noAutofit/>
          </a:bodyPr>
          <a:lstStyle/>
          <a:p>
            <a:r>
              <a:rPr lang="en-US" sz="1200" dirty="0"/>
              <a:t>Source: </a:t>
            </a:r>
            <a:r>
              <a:rPr lang="en-US" sz="1200" dirty="0" err="1"/>
              <a:t>Esri</a:t>
            </a:r>
            <a:endParaRPr lang="en-US" sz="1200" dirty="0"/>
          </a:p>
        </p:txBody>
      </p:sp>
    </p:spTree>
    <p:extLst>
      <p:ext uri="{BB962C8B-B14F-4D97-AF65-F5344CB8AC3E}">
        <p14:creationId xmlns:p14="http://schemas.microsoft.com/office/powerpoint/2010/main" val="4269332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Geoprocessing pane</a:t>
            </a:r>
          </a:p>
        </p:txBody>
      </p:sp>
      <p:pic>
        <p:nvPicPr>
          <p:cNvPr id="9" name="Picture 2">
            <a:extLst>
              <a:ext uri="{FF2B5EF4-FFF2-40B4-BE49-F238E27FC236}">
                <a16:creationId xmlns:a16="http://schemas.microsoft.com/office/drawing/2014/main" id="{CA04B778-C1C0-4468-BE4D-8209C5B5B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54" y="1547378"/>
            <a:ext cx="3482708" cy="481185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4424516" y="6106857"/>
            <a:ext cx="1138084" cy="217743"/>
          </a:xfrm>
        </p:spPr>
        <p:txBody>
          <a:bodyPr anchor="t">
            <a:no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5077327" y="1554309"/>
            <a:ext cx="3609473" cy="2941491"/>
          </a:xfrm>
        </p:spPr>
        <p:txBody>
          <a:bodyPr>
            <a:noAutofit/>
          </a:bodyPr>
          <a:lstStyle/>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a:t>
            </a:r>
            <a:r>
              <a:rPr lang="en-US" dirty="0">
                <a:latin typeface="Roboto" panose="02000000000000000000" pitchFamily="2" charset="0"/>
                <a:ea typeface="Roboto" panose="02000000000000000000" pitchFamily="2" charset="0"/>
                <a:cs typeface="Roboto" panose="02000000000000000000" pitchFamily="2" charset="0"/>
              </a:rPr>
              <a:t>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geoprocessing pane </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contains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toolboxes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and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tools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for added functions</a:t>
            </a:r>
          </a:p>
          <a:p>
            <a:pPr>
              <a:spcBef>
                <a:spcPts val="624"/>
              </a:spcBef>
            </a:pPr>
            <a:r>
              <a:rPr lang="en-US" dirty="0">
                <a:solidFill>
                  <a:srgbClr val="0033CC"/>
                </a:solidFill>
                <a:latin typeface="Roboto" panose="02000000000000000000" pitchFamily="2" charset="0"/>
                <a:ea typeface="Roboto" panose="02000000000000000000" pitchFamily="2" charset="0"/>
                <a:cs typeface="Roboto" panose="02000000000000000000" pitchFamily="2" charset="0"/>
              </a:rPr>
              <a:t>Extends capabilities far beyond the GUI</a:t>
            </a:r>
          </a:p>
        </p:txBody>
      </p:sp>
    </p:spTree>
    <p:extLst>
      <p:ext uri="{BB962C8B-B14F-4D97-AF65-F5344CB8AC3E}">
        <p14:creationId xmlns:p14="http://schemas.microsoft.com/office/powerpoint/2010/main" val="2042174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a:xfrm>
            <a:off x="457200" y="76200"/>
            <a:ext cx="8229600" cy="1189038"/>
          </a:xfr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Running a tool</a:t>
            </a:r>
          </a:p>
        </p:txBody>
      </p:sp>
      <p:pic>
        <p:nvPicPr>
          <p:cNvPr id="8" name="Picture 2">
            <a:extLst>
              <a:ext uri="{FF2B5EF4-FFF2-40B4-BE49-F238E27FC236}">
                <a16:creationId xmlns:a16="http://schemas.microsoft.com/office/drawing/2014/main" id="{649C74F3-745F-4CD6-9A2A-A0A73C5BD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35378"/>
            <a:ext cx="3284482" cy="486863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4038600" y="6321421"/>
            <a:ext cx="1138084" cy="217743"/>
          </a:xfrm>
        </p:spPr>
        <p:txBody>
          <a:bodyPr anchor="t">
            <a:no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572001" y="1265688"/>
            <a:ext cx="4267200" cy="5105028"/>
          </a:xfrm>
        </p:spPr>
        <p:txBody>
          <a:bodyPr>
            <a:noAutofit/>
          </a:bodyPr>
          <a:lstStyle/>
          <a:p>
            <a:pPr>
              <a:spcBef>
                <a:spcPts val="624"/>
              </a:spcBef>
            </a:pP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Icons, tabs, and menus available on tools include:</a:t>
            </a:r>
          </a:p>
          <a:p>
            <a:pPr marL="461963" indent="-461963">
              <a:spcBef>
                <a:spcPts val="624"/>
              </a:spcBef>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Go back to the main pane</a:t>
            </a:r>
          </a:p>
          <a:p>
            <a:pPr marL="461963" indent="-461963">
              <a:spcBef>
                <a:spcPts val="624"/>
              </a:spcBef>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Options menu</a:t>
            </a:r>
          </a:p>
          <a:p>
            <a:pPr marL="461963" indent="-461963">
              <a:spcBef>
                <a:spcPts val="624"/>
              </a:spcBef>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View Help</a:t>
            </a:r>
          </a:p>
          <a:p>
            <a:pPr marL="461963" indent="-461963">
              <a:spcBef>
                <a:spcPts val="624"/>
              </a:spcBef>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Environments tab</a:t>
            </a:r>
          </a:p>
          <a:p>
            <a:pPr marL="461963" indent="-461963">
              <a:spcBef>
                <a:spcPts val="624"/>
              </a:spcBef>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Parameter Help</a:t>
            </a:r>
          </a:p>
          <a:p>
            <a:pPr marL="461963" indent="-461963">
              <a:spcBef>
                <a:spcPts val="624"/>
              </a:spcBef>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Warning</a:t>
            </a:r>
          </a:p>
          <a:p>
            <a:pPr marL="461963" indent="-461963">
              <a:spcBef>
                <a:spcPts val="624"/>
              </a:spcBef>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Error</a:t>
            </a:r>
          </a:p>
          <a:p>
            <a:pPr marL="461963" indent="-461963">
              <a:spcBef>
                <a:spcPts val="624"/>
              </a:spcBef>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Run</a:t>
            </a:r>
          </a:p>
        </p:txBody>
      </p:sp>
    </p:spTree>
    <p:extLst>
      <p:ext uri="{BB962C8B-B14F-4D97-AF65-F5344CB8AC3E}">
        <p14:creationId xmlns:p14="http://schemas.microsoft.com/office/powerpoint/2010/main" val="1763657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Summary statistics tool</a:t>
            </a:r>
          </a:p>
        </p:txBody>
      </p:sp>
      <p:pic>
        <p:nvPicPr>
          <p:cNvPr id="9" name="Picture 3">
            <a:extLst>
              <a:ext uri="{FF2B5EF4-FFF2-40B4-BE49-F238E27FC236}">
                <a16:creationId xmlns:a16="http://schemas.microsoft.com/office/drawing/2014/main" id="{68F2F96A-EDAA-41BF-9148-444639296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726" y="1539586"/>
            <a:ext cx="2610844" cy="45910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1341726" y="6143712"/>
            <a:ext cx="1138084" cy="217743"/>
          </a:xfrm>
        </p:spPr>
        <p:txBody>
          <a:bodyPr anchor="t">
            <a:no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648200" y="1539586"/>
            <a:ext cx="4038600" cy="3870614"/>
          </a:xfrm>
        </p:spPr>
        <p:txBody>
          <a:bodyPr>
            <a:noAutofit/>
          </a:bodyPr>
          <a:lstStyle/>
          <a:p>
            <a:pPr>
              <a:spcBef>
                <a:spcPts val="624"/>
              </a:spcBef>
            </a:pP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Calculates statistics </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from table attributes</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 user chooses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fields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and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statistics types</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Creates a </a:t>
            </a:r>
            <a:r>
              <a:rPr lang="en-US" u="sng" dirty="0">
                <a:solidFill>
                  <a:srgbClr val="002060"/>
                </a:solidFill>
                <a:latin typeface="Roboto" panose="02000000000000000000" pitchFamily="2" charset="0"/>
                <a:ea typeface="Roboto" panose="02000000000000000000" pitchFamily="2" charset="0"/>
                <a:cs typeface="Roboto" panose="02000000000000000000" pitchFamily="2" charset="0"/>
              </a:rPr>
              <a:t>new table </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as its output</a:t>
            </a:r>
          </a:p>
        </p:txBody>
      </p:sp>
    </p:spTree>
    <p:extLst>
      <p:ext uri="{BB962C8B-B14F-4D97-AF65-F5344CB8AC3E}">
        <p14:creationId xmlns:p14="http://schemas.microsoft.com/office/powerpoint/2010/main" val="1333674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Select Layer By Attribute tool</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06741"/>
            <a:ext cx="3410775" cy="469322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DF8B3A94-7CED-4B98-964F-6E3C7F4491E3}"/>
              </a:ext>
            </a:extLst>
          </p:cNvPr>
          <p:cNvSpPr>
            <a:spLocks noGrp="1"/>
          </p:cNvSpPr>
          <p:nvPr>
            <p:ph idx="1"/>
          </p:nvPr>
        </p:nvSpPr>
        <p:spPr>
          <a:xfrm>
            <a:off x="533400" y="6299583"/>
            <a:ext cx="1143000" cy="381000"/>
          </a:xfrm>
        </p:spPr>
        <p:txBody>
          <a:bodyPr>
            <a:noAutofit/>
          </a:bodyPr>
          <a:lstStyle/>
          <a:p>
            <a:pPr>
              <a:spcBef>
                <a:spcPts val="624"/>
              </a:spcBef>
            </a:pPr>
            <a:r>
              <a:rPr lang="en-US" sz="1200" dirty="0"/>
              <a:t>Source: </a:t>
            </a:r>
            <a:r>
              <a:rPr lang="en-US" sz="1200" dirty="0" err="1"/>
              <a:t>Esri</a:t>
            </a:r>
            <a:endParaRPr lang="en-US" sz="1200" dirty="0"/>
          </a:p>
        </p:txBody>
      </p:sp>
      <p:sp>
        <p:nvSpPr>
          <p:cNvPr id="6" name="Content Placeholder 5">
            <a:extLst>
              <a:ext uri="{FF2B5EF4-FFF2-40B4-BE49-F238E27FC236}">
                <a16:creationId xmlns:a16="http://schemas.microsoft.com/office/drawing/2014/main" id="{EF308628-8FF8-4570-948D-B89746D8EE40}"/>
              </a:ext>
            </a:extLst>
          </p:cNvPr>
          <p:cNvSpPr>
            <a:spLocks noGrp="1"/>
          </p:cNvSpPr>
          <p:nvPr>
            <p:ph idx="10"/>
          </p:nvPr>
        </p:nvSpPr>
        <p:spPr/>
        <p:txBody>
          <a:bodyPr anchor="t">
            <a:noAutofit/>
          </a:bodyPr>
          <a:lstStyle/>
          <a:p>
            <a:pPr>
              <a:spcBef>
                <a:spcPts val="624"/>
              </a:spcBef>
            </a:pP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Selects features based on values in the table</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Highlights feature in the table and on the map</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3937319"/>
            <a:ext cx="3436651" cy="2225299"/>
          </a:xfrm>
          <a:prstGeom prst="rect">
            <a:avLst/>
          </a:prstGeom>
        </p:spPr>
      </p:pic>
      <p:sp>
        <p:nvSpPr>
          <p:cNvPr id="10" name="Content Placeholder 9">
            <a:extLst>
              <a:ext uri="{FF2B5EF4-FFF2-40B4-BE49-F238E27FC236}">
                <a16:creationId xmlns:a16="http://schemas.microsoft.com/office/drawing/2014/main" id="{2AF1250E-4C24-4E57-8A91-CC09F8A440F7}"/>
              </a:ext>
            </a:extLst>
          </p:cNvPr>
          <p:cNvSpPr>
            <a:spLocks noGrp="1"/>
          </p:cNvSpPr>
          <p:nvPr>
            <p:ph idx="11"/>
          </p:nvPr>
        </p:nvSpPr>
        <p:spPr>
          <a:xfrm>
            <a:off x="5334000" y="6199968"/>
            <a:ext cx="1143000" cy="304800"/>
          </a:xfrm>
        </p:spPr>
        <p:txBody>
          <a:bodyPr>
            <a:normAutofit/>
          </a:bodyPr>
          <a:lstStyle/>
          <a:p>
            <a:r>
              <a:rPr lang="en-US" sz="1200" dirty="0"/>
              <a:t>Source: </a:t>
            </a:r>
            <a:r>
              <a:rPr lang="en-US" sz="1200" dirty="0" err="1"/>
              <a:t>Esri</a:t>
            </a:r>
            <a:endParaRPr lang="en-US" sz="1200" dirty="0"/>
          </a:p>
        </p:txBody>
      </p:sp>
    </p:spTree>
    <p:extLst>
      <p:ext uri="{BB962C8B-B14F-4D97-AF65-F5344CB8AC3E}">
        <p14:creationId xmlns:p14="http://schemas.microsoft.com/office/powerpoint/2010/main" val="299175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Setting a custom full map extent</a:t>
            </a:r>
          </a:p>
        </p:txBody>
      </p:sp>
      <p:pic>
        <p:nvPicPr>
          <p:cNvPr id="2" name="Picture 1">
            <a:extLst>
              <a:ext uri="{FF2B5EF4-FFF2-40B4-BE49-F238E27FC236}">
                <a16:creationId xmlns:a16="http://schemas.microsoft.com/office/drawing/2014/main" id="{2BA63BD9-8C60-42D5-A020-3E8DA1DFAA73}"/>
              </a:ext>
            </a:extLst>
          </p:cNvPr>
          <p:cNvPicPr>
            <a:picLocks noChangeAspect="1"/>
          </p:cNvPicPr>
          <p:nvPr/>
        </p:nvPicPr>
        <p:blipFill>
          <a:blip r:embed="rId2"/>
          <a:stretch>
            <a:fillRect/>
          </a:stretch>
        </p:blipFill>
        <p:spPr>
          <a:xfrm>
            <a:off x="609600" y="1524000"/>
            <a:ext cx="3803073" cy="4703618"/>
          </a:xfrm>
          <a:prstGeom prst="rect">
            <a:avLst/>
          </a:prstGeom>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3276600" y="6172200"/>
            <a:ext cx="1138084" cy="217743"/>
          </a:xfrm>
        </p:spPr>
        <p:txBody>
          <a:bodyPr anchor="t">
            <a:no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5029200" y="1510088"/>
            <a:ext cx="3657600" cy="4633623"/>
          </a:xfrm>
        </p:spPr>
        <p:txBody>
          <a:bodyPr>
            <a:noAutofit/>
          </a:bodyPr>
          <a:lstStyle/>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a:t>
            </a:r>
            <a:r>
              <a:rPr lang="en-US" dirty="0">
                <a:latin typeface="Roboto" panose="02000000000000000000" pitchFamily="2" charset="0"/>
                <a:ea typeface="Roboto" panose="02000000000000000000" pitchFamily="2" charset="0"/>
                <a:cs typeface="Roboto" panose="02000000000000000000" pitchFamily="2" charset="0"/>
              </a:rPr>
              <a:t>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Full Extent button </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goes to the extent set in the map properties</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Defaults to the world</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You may set it to a layer or the current display extent</a:t>
            </a:r>
          </a:p>
          <a:p>
            <a:pPr>
              <a:spcBef>
                <a:spcPts val="624"/>
              </a:spcBef>
            </a:pPr>
            <a:r>
              <a:rPr lang="en-US" dirty="0">
                <a:solidFill>
                  <a:srgbClr val="0033CC"/>
                </a:solidFill>
                <a:latin typeface="Roboto" panose="02000000000000000000" pitchFamily="2" charset="0"/>
                <a:ea typeface="Roboto" panose="02000000000000000000" pitchFamily="2" charset="0"/>
                <a:cs typeface="Roboto" panose="02000000000000000000" pitchFamily="2" charset="0"/>
              </a:rPr>
              <a:t>You can also </a:t>
            </a:r>
            <a:r>
              <a:rPr lang="en-US" b="1" dirty="0">
                <a:solidFill>
                  <a:srgbClr val="0033CC"/>
                </a:solidFill>
                <a:latin typeface="Roboto" panose="02000000000000000000" pitchFamily="2" charset="0"/>
                <a:ea typeface="Roboto" panose="02000000000000000000" pitchFamily="2" charset="0"/>
                <a:cs typeface="Roboto" panose="02000000000000000000" pitchFamily="2" charset="0"/>
              </a:rPr>
              <a:t>turn off </a:t>
            </a:r>
            <a:r>
              <a:rPr lang="en-US" dirty="0">
                <a:solidFill>
                  <a:srgbClr val="0033CC"/>
                </a:solidFill>
                <a:latin typeface="Roboto" panose="02000000000000000000" pitchFamily="2" charset="0"/>
                <a:ea typeface="Roboto" panose="02000000000000000000" pitchFamily="2" charset="0"/>
                <a:cs typeface="Roboto" panose="02000000000000000000" pitchFamily="2" charset="0"/>
              </a:rPr>
              <a:t>the display outside the extent (</a:t>
            </a:r>
            <a:r>
              <a:rPr lang="en-US" b="1" dirty="0">
                <a:solidFill>
                  <a:srgbClr val="0033CC"/>
                </a:solidFill>
                <a:latin typeface="Roboto" panose="02000000000000000000" pitchFamily="2" charset="0"/>
                <a:ea typeface="Roboto" panose="02000000000000000000" pitchFamily="2" charset="0"/>
                <a:cs typeface="Roboto" panose="02000000000000000000" pitchFamily="2" charset="0"/>
              </a:rPr>
              <a:t>clip</a:t>
            </a:r>
            <a:r>
              <a:rPr lang="en-US" dirty="0">
                <a:solidFill>
                  <a:srgbClr val="0033CC"/>
                </a:solidFill>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747215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Scale ranges</a:t>
            </a:r>
          </a:p>
        </p:txBody>
      </p:sp>
      <p:pic>
        <p:nvPicPr>
          <p:cNvPr id="3" name="Picture 2">
            <a:extLst>
              <a:ext uri="{FF2B5EF4-FFF2-40B4-BE49-F238E27FC236}">
                <a16:creationId xmlns:a16="http://schemas.microsoft.com/office/drawing/2014/main" id="{6E622515-1EAC-4381-BBA6-E084FC688587}"/>
              </a:ext>
            </a:extLst>
          </p:cNvPr>
          <p:cNvPicPr>
            <a:picLocks noChangeAspect="1"/>
          </p:cNvPicPr>
          <p:nvPr/>
        </p:nvPicPr>
        <p:blipFill>
          <a:blip r:embed="rId3"/>
          <a:stretch>
            <a:fillRect/>
          </a:stretch>
        </p:blipFill>
        <p:spPr>
          <a:xfrm>
            <a:off x="561109" y="1579418"/>
            <a:ext cx="3782291" cy="4821382"/>
          </a:xfrm>
          <a:prstGeom prst="rect">
            <a:avLst/>
          </a:prstGeom>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4343400" y="6172200"/>
            <a:ext cx="1752600" cy="228600"/>
          </a:xfrm>
        </p:spPr>
        <p:txBody>
          <a:bodyPr anchor="t">
            <a:noAutofit/>
          </a:bodyPr>
          <a:lstStyle/>
          <a:p>
            <a:r>
              <a:rPr lang="en-US" sz="1200" dirty="0"/>
              <a:t>Source: </a:t>
            </a:r>
            <a:r>
              <a:rPr lang="en-US" sz="1200" dirty="0" err="1"/>
              <a:t>Esri</a:t>
            </a:r>
            <a:r>
              <a:rPr lang="en-US" sz="1200" dirty="0"/>
              <a:t>, USGS</a:t>
            </a:r>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648200" y="1524000"/>
            <a:ext cx="4351020" cy="4238284"/>
          </a:xfrm>
        </p:spPr>
        <p:txBody>
          <a:bodyPr>
            <a:noAutofit/>
          </a:bodyPr>
          <a:lstStyle/>
          <a:p>
            <a:pPr>
              <a:spcBef>
                <a:spcPts val="624"/>
              </a:spcBef>
            </a:pP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Scale ranges </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are properties of a layer</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They are set to show a layer only at the appropriate scales</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Detailed symbols and labels for large-scale</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Generalized symbols and labels for small scales</a:t>
            </a:r>
          </a:p>
        </p:txBody>
      </p:sp>
    </p:spTree>
    <p:extLst>
      <p:ext uri="{BB962C8B-B14F-4D97-AF65-F5344CB8AC3E}">
        <p14:creationId xmlns:p14="http://schemas.microsoft.com/office/powerpoint/2010/main" val="3891102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a:xfrm>
            <a:off x="457200" y="48957"/>
            <a:ext cx="8229600" cy="1143000"/>
          </a:xfr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Catalog pane</a:t>
            </a:r>
          </a:p>
        </p:txBody>
      </p:sp>
      <p:pic>
        <p:nvPicPr>
          <p:cNvPr id="8" name="Picture 2">
            <a:extLst>
              <a:ext uri="{FF2B5EF4-FFF2-40B4-BE49-F238E27FC236}">
                <a16:creationId xmlns:a16="http://schemas.microsoft.com/office/drawing/2014/main" id="{5D8990DB-A8C6-4817-B10E-A0A78D494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77254"/>
            <a:ext cx="3174335" cy="448064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304800" y="6019800"/>
            <a:ext cx="1138084" cy="217743"/>
          </a:xfrm>
        </p:spPr>
        <p:txBody>
          <a:bodyPr anchor="t">
            <a:noAutofit/>
          </a:bodyPr>
          <a:lstStyle/>
          <a:p>
            <a:r>
              <a:rPr lang="en-US" sz="1200" dirty="0">
                <a:latin typeface="Roboto" panose="02000000000000000000" pitchFamily="2" charset="0"/>
                <a:ea typeface="Roboto" panose="02000000000000000000" pitchFamily="2" charset="0"/>
                <a:cs typeface="Roboto" panose="02000000000000000000" pitchFamily="2" charset="0"/>
              </a:rPr>
              <a:t>Source: </a:t>
            </a:r>
            <a:r>
              <a:rPr lang="en-US" sz="1200" dirty="0" err="1">
                <a:latin typeface="Roboto" panose="02000000000000000000" pitchFamily="2" charset="0"/>
                <a:ea typeface="Roboto" panose="02000000000000000000" pitchFamily="2" charset="0"/>
                <a:cs typeface="Roboto" panose="02000000000000000000" pitchFamily="2" charset="0"/>
              </a:rPr>
              <a:t>Esri</a:t>
            </a:r>
            <a:endParaRPr lang="en-US" sz="1200" dirty="0">
              <a:latin typeface="Roboto" panose="02000000000000000000" pitchFamily="2" charset="0"/>
              <a:ea typeface="Roboto" panose="02000000000000000000" pitchFamily="2" charset="0"/>
              <a:cs typeface="Roboto" panose="02000000000000000000" pitchFamily="2" charset="0"/>
            </a:endParaRPr>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3858128" y="1500765"/>
            <a:ext cx="5105400" cy="4633623"/>
          </a:xfrm>
        </p:spPr>
        <p:txBody>
          <a:bodyPr>
            <a:noAutofit/>
          </a:bodyPr>
          <a:lstStyle/>
          <a:p>
            <a:pPr>
              <a:spcBef>
                <a:spcPts val="624"/>
              </a:spcBef>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The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Catalog pane </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accesses many types of items in the project</a:t>
            </a:r>
          </a:p>
          <a:p>
            <a:pPr>
              <a:spcBef>
                <a:spcPts val="624"/>
              </a:spcBef>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It has </a:t>
            </a:r>
            <a:r>
              <a:rPr lang="en-US" u="sng" dirty="0">
                <a:solidFill>
                  <a:srgbClr val="C00000"/>
                </a:solidFill>
                <a:latin typeface="Roboto" panose="02000000000000000000" pitchFamily="2" charset="0"/>
                <a:ea typeface="Roboto" panose="02000000000000000000" pitchFamily="2" charset="0"/>
                <a:cs typeface="Roboto" panose="02000000000000000000" pitchFamily="2" charset="0"/>
              </a:rPr>
              <a:t>four tabs</a:t>
            </a:r>
          </a:p>
          <a:p>
            <a:pPr marL="457200" indent="-457200">
              <a:spcBef>
                <a:spcPts val="624"/>
              </a:spcBef>
              <a:buFont typeface="Arial" panose="020B0604020202020204" pitchFamily="34" charset="0"/>
              <a:buChar char="•"/>
            </a:pP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Project</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for local resources.</a:t>
            </a:r>
          </a:p>
          <a:p>
            <a:pPr marL="457200" indent="-457200">
              <a:spcBef>
                <a:spcPts val="624"/>
              </a:spcBef>
              <a:buFont typeface="Arial" panose="020B0604020202020204" pitchFamily="34" charset="0"/>
              <a:buChar char="•"/>
            </a:pP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Portal</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for online resources.</a:t>
            </a:r>
          </a:p>
          <a:p>
            <a:pPr marL="457200" indent="-457200">
              <a:spcBef>
                <a:spcPts val="624"/>
              </a:spcBef>
              <a:buFont typeface="Arial" panose="020B0604020202020204" pitchFamily="34" charset="0"/>
              <a:buChar char="•"/>
            </a:pP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Favorites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to store locations.</a:t>
            </a:r>
          </a:p>
          <a:p>
            <a:pPr marL="457200" indent="-457200">
              <a:spcBef>
                <a:spcPts val="624"/>
              </a:spcBef>
              <a:buFont typeface="Arial" panose="020B0604020202020204" pitchFamily="34" charset="0"/>
              <a:buChar char="•"/>
            </a:pP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Notifications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to receive info about topics such as software updates.</a:t>
            </a:r>
          </a:p>
        </p:txBody>
      </p:sp>
    </p:spTree>
    <p:extLst>
      <p:ext uri="{BB962C8B-B14F-4D97-AF65-F5344CB8AC3E}">
        <p14:creationId xmlns:p14="http://schemas.microsoft.com/office/powerpoint/2010/main" val="2434414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Portal resources</a:t>
            </a:r>
          </a:p>
        </p:txBody>
      </p:sp>
      <p:pic>
        <p:nvPicPr>
          <p:cNvPr id="2" name="Picture 1">
            <a:extLst>
              <a:ext uri="{FF2B5EF4-FFF2-40B4-BE49-F238E27FC236}">
                <a16:creationId xmlns:a16="http://schemas.microsoft.com/office/drawing/2014/main" id="{FB2C9517-173A-4A33-83FB-275B5CEE1AB5}"/>
              </a:ext>
            </a:extLst>
          </p:cNvPr>
          <p:cNvPicPr>
            <a:picLocks noChangeAspect="1"/>
          </p:cNvPicPr>
          <p:nvPr/>
        </p:nvPicPr>
        <p:blipFill>
          <a:blip r:embed="rId2"/>
          <a:stretch>
            <a:fillRect/>
          </a:stretch>
        </p:blipFill>
        <p:spPr>
          <a:xfrm>
            <a:off x="350520" y="1516380"/>
            <a:ext cx="3992880" cy="4655820"/>
          </a:xfrm>
          <a:prstGeom prst="rect">
            <a:avLst/>
          </a:prstGeom>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350520" y="6237483"/>
            <a:ext cx="1138084" cy="239517"/>
          </a:xfrm>
        </p:spPr>
        <p:txBody>
          <a:bodyPr anchor="t">
            <a:no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770120" y="1500765"/>
            <a:ext cx="3916680" cy="4655820"/>
          </a:xfrm>
        </p:spPr>
        <p:txBody>
          <a:bodyPr>
            <a:noAutofit/>
          </a:bodyPr>
          <a:lstStyle/>
          <a:p>
            <a:pPr>
              <a:spcBef>
                <a:spcPts val="624"/>
              </a:spcBef>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The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Portal tab</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 accesses ArcGIS Online content or data from other servers</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There are four main types of services</a:t>
            </a:r>
          </a:p>
          <a:p>
            <a:pPr marL="457200" indent="-457200">
              <a:spcBef>
                <a:spcPts val="624"/>
              </a:spcBef>
              <a:buFont typeface="Arial" panose="020B0604020202020204" pitchFamily="34" charset="0"/>
              <a:buChar char="•"/>
            </a:pPr>
            <a:r>
              <a:rPr lang="en-US" dirty="0">
                <a:solidFill>
                  <a:srgbClr val="0033CC"/>
                </a:solidFill>
                <a:latin typeface="Roboto" panose="02000000000000000000" pitchFamily="2" charset="0"/>
                <a:ea typeface="Roboto" panose="02000000000000000000" pitchFamily="2" charset="0"/>
                <a:cs typeface="Roboto" panose="02000000000000000000" pitchFamily="2" charset="0"/>
              </a:rPr>
              <a:t>web maps.</a:t>
            </a:r>
          </a:p>
          <a:p>
            <a:pPr marL="457200" indent="-457200">
              <a:spcBef>
                <a:spcPts val="624"/>
              </a:spcBef>
              <a:buFont typeface="Arial" panose="020B0604020202020204" pitchFamily="34" charset="0"/>
              <a:buChar char="•"/>
            </a:pPr>
            <a:r>
              <a:rPr lang="en-US" dirty="0">
                <a:solidFill>
                  <a:srgbClr val="0033CC"/>
                </a:solidFill>
                <a:latin typeface="Roboto" panose="02000000000000000000" pitchFamily="2" charset="0"/>
                <a:ea typeface="Roboto" panose="02000000000000000000" pitchFamily="2" charset="0"/>
                <a:cs typeface="Roboto" panose="02000000000000000000" pitchFamily="2" charset="0"/>
              </a:rPr>
              <a:t>feature layers.</a:t>
            </a:r>
          </a:p>
          <a:p>
            <a:pPr marL="457200" indent="-457200">
              <a:spcBef>
                <a:spcPts val="624"/>
              </a:spcBef>
              <a:buFont typeface="Arial" panose="020B0604020202020204" pitchFamily="34" charset="0"/>
              <a:buChar char="•"/>
            </a:pPr>
            <a:r>
              <a:rPr lang="en-US" dirty="0">
                <a:solidFill>
                  <a:srgbClr val="0033CC"/>
                </a:solidFill>
                <a:latin typeface="Roboto" panose="02000000000000000000" pitchFamily="2" charset="0"/>
                <a:ea typeface="Roboto" panose="02000000000000000000" pitchFamily="2" charset="0"/>
                <a:cs typeface="Roboto" panose="02000000000000000000" pitchFamily="2" charset="0"/>
              </a:rPr>
              <a:t>imagery layer.</a:t>
            </a:r>
          </a:p>
          <a:p>
            <a:pPr marL="457200" indent="-457200">
              <a:spcBef>
                <a:spcPts val="624"/>
              </a:spcBef>
              <a:buFont typeface="Arial" panose="020B0604020202020204" pitchFamily="34" charset="0"/>
              <a:buChar char="•"/>
            </a:pPr>
            <a:r>
              <a:rPr lang="en-US" dirty="0">
                <a:solidFill>
                  <a:srgbClr val="0033CC"/>
                </a:solidFill>
                <a:latin typeface="Roboto" panose="02000000000000000000" pitchFamily="2" charset="0"/>
                <a:ea typeface="Roboto" panose="02000000000000000000" pitchFamily="2" charset="0"/>
                <a:cs typeface="Roboto" panose="02000000000000000000" pitchFamily="2" charset="0"/>
              </a:rPr>
              <a:t>map image layer.</a:t>
            </a:r>
          </a:p>
        </p:txBody>
      </p:sp>
    </p:spTree>
    <p:extLst>
      <p:ext uri="{BB962C8B-B14F-4D97-AF65-F5344CB8AC3E}">
        <p14:creationId xmlns:p14="http://schemas.microsoft.com/office/powerpoint/2010/main" val="192316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 y="1254755"/>
            <a:ext cx="9143999" cy="4856334"/>
          </a:xfrm>
        </p:spPr>
        <p:txBody>
          <a:bodyPr>
            <a:normAutofit lnSpcReduction="10000"/>
          </a:bodyPr>
          <a:lstStyle/>
          <a:p>
            <a:pPr marL="0" indent="0">
              <a:buNone/>
            </a:pPr>
            <a:r>
              <a:rPr lang="en-US" sz="4400" dirty="0">
                <a:solidFill>
                  <a:srgbClr val="002060"/>
                </a:solidFill>
                <a:latin typeface="Roboto" panose="02000000000000000000" pitchFamily="2" charset="0"/>
                <a:ea typeface="Roboto" panose="02000000000000000000" pitchFamily="2" charset="0"/>
                <a:cs typeface="Roboto" panose="02000000000000000000" pitchFamily="2" charset="0"/>
              </a:rPr>
              <a:t>▪</a:t>
            </a:r>
            <a:r>
              <a:rPr lang="en-US" sz="2000" dirty="0">
                <a:solidFill>
                  <a:srgbClr val="002060"/>
                </a:solidFill>
                <a:latin typeface="Roboto" panose="02000000000000000000" pitchFamily="2" charset="0"/>
                <a:ea typeface="Roboto" panose="02000000000000000000" pitchFamily="2" charset="0"/>
                <a:cs typeface="Roboto" panose="02000000000000000000" pitchFamily="2" charset="0"/>
              </a:rPr>
              <a:t> </a:t>
            </a:r>
            <a:r>
              <a:rPr lang="en-US" sz="3200" b="1" u="sng" dirty="0">
                <a:solidFill>
                  <a:srgbClr val="002060"/>
                </a:solidFill>
                <a:latin typeface="Roboto" panose="02000000000000000000" pitchFamily="2" charset="0"/>
                <a:ea typeface="Roboto" panose="02000000000000000000" pitchFamily="2" charset="0"/>
                <a:cs typeface="Roboto" panose="02000000000000000000" pitchFamily="2" charset="0"/>
              </a:rPr>
              <a:t>Objects and Fields</a:t>
            </a:r>
          </a:p>
          <a:p>
            <a:pPr marL="685800" lvl="2" indent="0">
              <a:lnSpc>
                <a:spcPct val="110000"/>
              </a:lnSpc>
              <a:buNone/>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a:t>
            </a:r>
            <a:r>
              <a:rPr lang="en-US" sz="2800" dirty="0">
                <a:solidFill>
                  <a:srgbClr val="002060"/>
                </a:solidFill>
                <a:latin typeface="Roboto" panose="02000000000000000000" pitchFamily="2" charset="0"/>
                <a:ea typeface="Roboto" panose="02000000000000000000" pitchFamily="2" charset="0"/>
                <a:cs typeface="Roboto" panose="02000000000000000000" pitchFamily="2" charset="0"/>
              </a:rPr>
              <a:t> </a:t>
            </a:r>
            <a:r>
              <a:rPr lang="en-US" sz="2400" u="sng" dirty="0">
                <a:solidFill>
                  <a:srgbClr val="002060"/>
                </a:solidFill>
                <a:latin typeface="Roboto" panose="02000000000000000000" pitchFamily="2" charset="0"/>
                <a:ea typeface="Roboto" panose="02000000000000000000" pitchFamily="2" charset="0"/>
                <a:cs typeface="Roboto" panose="02000000000000000000" pitchFamily="2" charset="0"/>
              </a:rPr>
              <a:t>Objects</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are spatial entities like </a:t>
            </a: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lines</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a:t>
            </a: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points</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and </a:t>
            </a: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polygons</a:t>
            </a:r>
          </a:p>
          <a:p>
            <a:pPr marL="685800" lvl="2" indent="0">
              <a:lnSpc>
                <a:spcPct val="150000"/>
              </a:lnSpc>
              <a:buNone/>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a:t>
            </a:r>
            <a:r>
              <a:rPr lang="en-US" sz="2400" u="sng" dirty="0">
                <a:solidFill>
                  <a:srgbClr val="002060"/>
                </a:solidFill>
                <a:latin typeface="Roboto" panose="02000000000000000000" pitchFamily="2" charset="0"/>
                <a:ea typeface="Roboto" panose="02000000000000000000" pitchFamily="2" charset="0"/>
                <a:cs typeface="Roboto" panose="02000000000000000000" pitchFamily="2" charset="0"/>
              </a:rPr>
              <a:t>Fields</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are </a:t>
            </a: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attributes</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describing these entities</a:t>
            </a:r>
          </a:p>
          <a:p>
            <a:endParaRPr lang="en-US" sz="200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0" indent="0">
              <a:buNone/>
            </a:pPr>
            <a:r>
              <a:rPr lang="en-US" sz="4400" dirty="0">
                <a:solidFill>
                  <a:srgbClr val="002060"/>
                </a:solidFill>
                <a:latin typeface="Roboto" panose="02000000000000000000" pitchFamily="2" charset="0"/>
                <a:ea typeface="Roboto" panose="02000000000000000000" pitchFamily="2" charset="0"/>
                <a:cs typeface="Roboto" panose="02000000000000000000" pitchFamily="2" charset="0"/>
              </a:rPr>
              <a:t>▪</a:t>
            </a:r>
            <a:r>
              <a:rPr lang="en-US" sz="2000" dirty="0">
                <a:solidFill>
                  <a:srgbClr val="002060"/>
                </a:solidFill>
                <a:latin typeface="Roboto" panose="02000000000000000000" pitchFamily="2" charset="0"/>
                <a:ea typeface="Roboto" panose="02000000000000000000" pitchFamily="2" charset="0"/>
                <a:cs typeface="Roboto" panose="02000000000000000000" pitchFamily="2" charset="0"/>
              </a:rPr>
              <a:t> </a:t>
            </a:r>
            <a:r>
              <a:rPr lang="en-US" sz="3200" b="1" u="sng" dirty="0">
                <a:solidFill>
                  <a:srgbClr val="002060"/>
                </a:solidFill>
                <a:latin typeface="Roboto" panose="02000000000000000000" pitchFamily="2" charset="0"/>
                <a:ea typeface="Roboto" panose="02000000000000000000" pitchFamily="2" charset="0"/>
                <a:cs typeface="Roboto" panose="02000000000000000000" pitchFamily="2" charset="0"/>
              </a:rPr>
              <a:t>Vector vs. raster data</a:t>
            </a:r>
          </a:p>
          <a:p>
            <a:pPr marL="685800" lvl="2" indent="0">
              <a:lnSpc>
                <a:spcPct val="110000"/>
              </a:lnSpc>
              <a:buNone/>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Vector Data uses </a:t>
            </a: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geometry</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to specify the size and shape of the object</a:t>
            </a:r>
          </a:p>
          <a:p>
            <a:pPr marL="685800" lvl="2" indent="0">
              <a:lnSpc>
                <a:spcPct val="110000"/>
              </a:lnSpc>
              <a:buNone/>
            </a:pP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 Raster Data uses </a:t>
            </a: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“pixels” </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or</a:t>
            </a:r>
            <a:r>
              <a:rPr lang="en-US" sz="2400" b="1" dirty="0">
                <a:solidFill>
                  <a:srgbClr val="002060"/>
                </a:solidFill>
                <a:latin typeface="Roboto" panose="02000000000000000000" pitchFamily="2" charset="0"/>
                <a:ea typeface="Roboto" panose="02000000000000000000" pitchFamily="2" charset="0"/>
                <a:cs typeface="Roboto" panose="02000000000000000000" pitchFamily="2" charset="0"/>
              </a:rPr>
              <a:t> grids </a:t>
            </a:r>
            <a:r>
              <a:rPr lang="en-US" sz="2400" dirty="0">
                <a:solidFill>
                  <a:srgbClr val="002060"/>
                </a:solidFill>
                <a:latin typeface="Roboto" panose="02000000000000000000" pitchFamily="2" charset="0"/>
                <a:ea typeface="Roboto" panose="02000000000000000000" pitchFamily="2" charset="0"/>
                <a:cs typeface="Roboto" panose="02000000000000000000" pitchFamily="2" charset="0"/>
              </a:rPr>
              <a:t>arranged in a two-dimensional array that specifies the location of each pixel</a:t>
            </a:r>
          </a:p>
          <a:p>
            <a:endParaRPr lang="en-US" sz="2000"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3" name="Title 2"/>
          <p:cNvSpPr>
            <a:spLocks noGrp="1"/>
          </p:cNvSpPr>
          <p:nvPr>
            <p:ph type="title"/>
          </p:nvPr>
        </p:nvSpPr>
        <p:spPr/>
        <p:txBody>
          <a:bodyPr>
            <a:normAutofit/>
          </a:bodyPr>
          <a:lstStyle/>
          <a:p>
            <a:r>
              <a:rPr lang="en-US" cap="none" dirty="0">
                <a:solidFill>
                  <a:srgbClr val="A7934B"/>
                </a:solidFill>
                <a:latin typeface="Roboto" panose="02000000000000000000" pitchFamily="2" charset="0"/>
                <a:ea typeface="Roboto" panose="02000000000000000000" pitchFamily="2" charset="0"/>
                <a:cs typeface="Roboto" panose="02000000000000000000" pitchFamily="2" charset="0"/>
              </a:rPr>
              <a:t>Organization of GIS Data</a:t>
            </a:r>
          </a:p>
        </p:txBody>
      </p:sp>
    </p:spTree>
    <p:extLst>
      <p:ext uri="{BB962C8B-B14F-4D97-AF65-F5344CB8AC3E}">
        <p14:creationId xmlns:p14="http://schemas.microsoft.com/office/powerpoint/2010/main" val="3392823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5B72-8491-4793-917C-3D7DAE671849}"/>
              </a:ext>
            </a:extLst>
          </p:cNvPr>
          <p:cNvSpPr>
            <a:spLocks noGrp="1"/>
          </p:cNvSpPr>
          <p:nvPr>
            <p:ph type="title"/>
          </p:nvPr>
        </p:nvSpPr>
        <p:spPr>
          <a:xfrm>
            <a:off x="457200" y="135423"/>
            <a:ext cx="8229600" cy="1143000"/>
          </a:xfr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Managing views and panes</a:t>
            </a:r>
          </a:p>
        </p:txBody>
      </p:sp>
      <p:pic>
        <p:nvPicPr>
          <p:cNvPr id="8" name="Picture 2">
            <a:extLst>
              <a:ext uri="{FF2B5EF4-FFF2-40B4-BE49-F238E27FC236}">
                <a16:creationId xmlns:a16="http://schemas.microsoft.com/office/drawing/2014/main" id="{349F5BA3-CDAA-413C-A94D-C2BB62DFF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443" y="1828800"/>
            <a:ext cx="2007513" cy="192208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FE08DA0-322A-446D-918D-0508776E8F55}"/>
              </a:ext>
            </a:extLst>
          </p:cNvPr>
          <p:cNvSpPr>
            <a:spLocks noGrp="1"/>
          </p:cNvSpPr>
          <p:nvPr>
            <p:ph idx="1"/>
          </p:nvPr>
        </p:nvSpPr>
        <p:spPr>
          <a:xfrm>
            <a:off x="1905000" y="3764790"/>
            <a:ext cx="914400" cy="304800"/>
          </a:xfrm>
        </p:spPr>
        <p:txBody>
          <a:bodyPr>
            <a:normAutofit fontScale="85000" lnSpcReduction="10000"/>
          </a:bodyPr>
          <a:lstStyle/>
          <a:p>
            <a:r>
              <a:rPr lang="en-US" sz="1200" dirty="0">
                <a:latin typeface="Roboto" panose="02000000000000000000" pitchFamily="2" charset="0"/>
                <a:ea typeface="Roboto" panose="02000000000000000000" pitchFamily="2" charset="0"/>
                <a:cs typeface="Roboto" panose="02000000000000000000" pitchFamily="2" charset="0"/>
              </a:rPr>
              <a:t>Source: </a:t>
            </a:r>
            <a:r>
              <a:rPr lang="en-US" sz="1200" dirty="0" err="1">
                <a:latin typeface="Roboto" panose="02000000000000000000" pitchFamily="2" charset="0"/>
                <a:ea typeface="Roboto" panose="02000000000000000000" pitchFamily="2" charset="0"/>
                <a:cs typeface="Roboto" panose="02000000000000000000" pitchFamily="2" charset="0"/>
              </a:rPr>
              <a:t>Esri</a:t>
            </a:r>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9" name="Picture 2">
            <a:extLst>
              <a:ext uri="{FF2B5EF4-FFF2-40B4-BE49-F238E27FC236}">
                <a16:creationId xmlns:a16="http://schemas.microsoft.com/office/drawing/2014/main" id="{B2B1FCD6-F9EC-4F1B-A0C5-3BF4C4C2C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52" y="4139382"/>
            <a:ext cx="3728452" cy="218521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5A51490-140D-4A22-A3BC-D406744A93C1}"/>
              </a:ext>
            </a:extLst>
          </p:cNvPr>
          <p:cNvSpPr>
            <a:spLocks noGrp="1"/>
          </p:cNvSpPr>
          <p:nvPr>
            <p:ph idx="10"/>
          </p:nvPr>
        </p:nvSpPr>
        <p:spPr>
          <a:xfrm>
            <a:off x="4572000" y="5983092"/>
            <a:ext cx="1066800" cy="286251"/>
          </a:xfrm>
        </p:spPr>
        <p:txBody>
          <a:bodyPr>
            <a:normAutofit/>
          </a:bodyPr>
          <a:lstStyle/>
          <a:p>
            <a:r>
              <a:rPr lang="en-US" sz="1200" dirty="0"/>
              <a:t>Source: </a:t>
            </a:r>
            <a:r>
              <a:rPr lang="en-US" sz="1200" dirty="0" err="1"/>
              <a:t>Esri</a:t>
            </a:r>
            <a:endParaRPr lang="en-US" sz="1200" dirty="0"/>
          </a:p>
        </p:txBody>
      </p:sp>
      <p:sp>
        <p:nvSpPr>
          <p:cNvPr id="5" name="Content Placeholder 4">
            <a:extLst>
              <a:ext uri="{FF2B5EF4-FFF2-40B4-BE49-F238E27FC236}">
                <a16:creationId xmlns:a16="http://schemas.microsoft.com/office/drawing/2014/main" id="{2BE0AD5B-2385-4C54-8C4E-A93347979FE3}"/>
              </a:ext>
            </a:extLst>
          </p:cNvPr>
          <p:cNvSpPr>
            <a:spLocks noGrp="1"/>
          </p:cNvSpPr>
          <p:nvPr>
            <p:ph idx="11"/>
          </p:nvPr>
        </p:nvSpPr>
        <p:spPr>
          <a:xfrm>
            <a:off x="4800600" y="1757314"/>
            <a:ext cx="4114800" cy="4033886"/>
          </a:xfrm>
        </p:spPr>
        <p:txBody>
          <a:bodyPr>
            <a:normAutofit/>
          </a:bodyPr>
          <a:lstStyle/>
          <a:p>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A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docking icon </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is used to manage the placement of panes and views in the GUI</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They can be positioned as</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Adjacent.</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Stacked.</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Floating.</a:t>
            </a:r>
          </a:p>
        </p:txBody>
      </p:sp>
    </p:spTree>
    <p:extLst>
      <p:ext uri="{BB962C8B-B14F-4D97-AF65-F5344CB8AC3E}">
        <p14:creationId xmlns:p14="http://schemas.microsoft.com/office/powerpoint/2010/main" val="3006827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Layers</a:t>
            </a:r>
          </a:p>
        </p:txBody>
      </p:sp>
      <p:pic>
        <p:nvPicPr>
          <p:cNvPr id="9" name="Picture 8">
            <a:extLst>
              <a:ext uri="{FF2B5EF4-FFF2-40B4-BE49-F238E27FC236}">
                <a16:creationId xmlns:a16="http://schemas.microsoft.com/office/drawing/2014/main" id="{36993376-D895-45FB-A6CF-F6C4CCF27D48}"/>
              </a:ext>
            </a:extLst>
          </p:cNvPr>
          <p:cNvPicPr>
            <a:picLocks noChangeAspect="1"/>
          </p:cNvPicPr>
          <p:nvPr/>
        </p:nvPicPr>
        <p:blipFill rotWithShape="1">
          <a:blip r:embed="rId2">
            <a:extLst>
              <a:ext uri="{28A0092B-C50C-407E-A947-70E740481C1C}">
                <a14:useLocalDpi xmlns:a14="http://schemas.microsoft.com/office/drawing/2010/main" val="0"/>
              </a:ext>
            </a:extLst>
          </a:blip>
          <a:srcRect r="27273"/>
          <a:stretch/>
        </p:blipFill>
        <p:spPr>
          <a:xfrm>
            <a:off x="533400" y="1524000"/>
            <a:ext cx="3435012" cy="4266570"/>
          </a:xfrm>
          <a:prstGeom prst="rect">
            <a:avLst/>
          </a:prstGeom>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3124200" y="5867400"/>
            <a:ext cx="1034225" cy="228784"/>
          </a:xfrm>
        </p:spPr>
        <p:txBody>
          <a:bodyPr anchor="t">
            <a:no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770120" y="1524000"/>
            <a:ext cx="3916680" cy="4595235"/>
          </a:xfrm>
        </p:spPr>
        <p:txBody>
          <a:bodyPr>
            <a:noAutofit/>
          </a:bodyPr>
          <a:lstStyle/>
          <a:p>
            <a:pPr>
              <a:spcBef>
                <a:spcPts val="624"/>
              </a:spcBef>
            </a:pP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Source data become layers when added to a map</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Layers store properties and settings for display</a:t>
            </a:r>
          </a:p>
          <a:p>
            <a:pPr>
              <a:spcBef>
                <a:spcPts val="624"/>
              </a:spcBef>
            </a:pPr>
            <a:r>
              <a:rPr lang="en-US" u="sng" dirty="0">
                <a:solidFill>
                  <a:srgbClr val="002060"/>
                </a:solidFill>
                <a:latin typeface="Roboto" panose="02000000000000000000" pitchFamily="2" charset="0"/>
                <a:ea typeface="Roboto" panose="02000000000000000000" pitchFamily="2" charset="0"/>
                <a:cs typeface="Roboto" panose="02000000000000000000" pitchFamily="2" charset="0"/>
              </a:rPr>
              <a:t>Each layer’s symbols and settings can be customized to appear and behave in the desired fashion.</a:t>
            </a:r>
          </a:p>
        </p:txBody>
      </p:sp>
    </p:spTree>
    <p:extLst>
      <p:ext uri="{BB962C8B-B14F-4D97-AF65-F5344CB8AC3E}">
        <p14:creationId xmlns:p14="http://schemas.microsoft.com/office/powerpoint/2010/main" val="288776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Group layers</a:t>
            </a:r>
          </a:p>
        </p:txBody>
      </p:sp>
      <p:pic>
        <p:nvPicPr>
          <p:cNvPr id="2" name="Picture 1">
            <a:extLst>
              <a:ext uri="{FF2B5EF4-FFF2-40B4-BE49-F238E27FC236}">
                <a16:creationId xmlns:a16="http://schemas.microsoft.com/office/drawing/2014/main" id="{4DDE631A-21C6-4485-BA3C-4DBCA0EC2EB1}"/>
              </a:ext>
            </a:extLst>
          </p:cNvPr>
          <p:cNvPicPr>
            <a:picLocks noChangeAspect="1"/>
          </p:cNvPicPr>
          <p:nvPr/>
        </p:nvPicPr>
        <p:blipFill>
          <a:blip r:embed="rId2"/>
          <a:stretch>
            <a:fillRect/>
          </a:stretch>
        </p:blipFill>
        <p:spPr>
          <a:xfrm>
            <a:off x="960120" y="1459671"/>
            <a:ext cx="3611880" cy="4869180"/>
          </a:xfrm>
          <a:prstGeom prst="rect">
            <a:avLst/>
          </a:prstGeom>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170494" y="6014865"/>
            <a:ext cx="1048706" cy="255300"/>
          </a:xfrm>
        </p:spPr>
        <p:txBody>
          <a:bodyPr anchor="t">
            <a:noAutofit/>
          </a:bodyPr>
          <a:lstStyle/>
          <a:p>
            <a:r>
              <a:rPr lang="en-US" sz="1200" dirty="0"/>
              <a:t>Source: USGS</a:t>
            </a:r>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876800" y="1524000"/>
            <a:ext cx="3810000" cy="4595235"/>
          </a:xfrm>
        </p:spPr>
        <p:txBody>
          <a:bodyPr>
            <a:noAutofit/>
          </a:bodyPr>
          <a:lstStyle/>
          <a:p>
            <a:pPr>
              <a:spcBef>
                <a:spcPts val="624"/>
              </a:spcBef>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A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group layer </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is composed of multiple other layers</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 layers may be turned on/off together or separately</a:t>
            </a:r>
          </a:p>
          <a:p>
            <a:pPr>
              <a:spcBef>
                <a:spcPts val="624"/>
              </a:spcBef>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It can be saved as layer files to quickly transfer display settings to new layers</a:t>
            </a:r>
          </a:p>
        </p:txBody>
      </p:sp>
    </p:spTree>
    <p:extLst>
      <p:ext uri="{BB962C8B-B14F-4D97-AF65-F5344CB8AC3E}">
        <p14:creationId xmlns:p14="http://schemas.microsoft.com/office/powerpoint/2010/main" val="815475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Setting symbols</a:t>
            </a:r>
          </a:p>
        </p:txBody>
      </p:sp>
      <p:pic>
        <p:nvPicPr>
          <p:cNvPr id="8" name="Picture 2">
            <a:extLst>
              <a:ext uri="{FF2B5EF4-FFF2-40B4-BE49-F238E27FC236}">
                <a16:creationId xmlns:a16="http://schemas.microsoft.com/office/drawing/2014/main" id="{B413304E-27C8-48EA-9B35-EA704EA27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24" y="1645227"/>
            <a:ext cx="3283355" cy="461009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2895600" y="6317962"/>
            <a:ext cx="1143000" cy="235238"/>
          </a:xfrm>
        </p:spPr>
        <p:txBody>
          <a:bodyPr anchor="t">
            <a:no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495800" y="1576965"/>
            <a:ext cx="4267200" cy="4610099"/>
          </a:xfrm>
        </p:spPr>
        <p:txBody>
          <a:bodyPr>
            <a:noAutofit/>
          </a:bodyPr>
          <a:lstStyle/>
          <a:p>
            <a:pPr>
              <a:spcBef>
                <a:spcPts val="624"/>
              </a:spcBef>
            </a:pP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The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Symbology pane </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is used to pick and modify symbols for layers</a:t>
            </a:r>
          </a:p>
          <a:p>
            <a:pPr marL="457200" indent="-457200">
              <a:spcBef>
                <a:spcPts val="624"/>
              </a:spcBef>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a:t>
            </a:r>
            <a:r>
              <a:rPr lang="en-US" dirty="0">
                <a:latin typeface="Roboto" panose="02000000000000000000" pitchFamily="2" charset="0"/>
                <a:ea typeface="Roboto" panose="02000000000000000000" pitchFamily="2" charset="0"/>
                <a:cs typeface="Roboto" panose="02000000000000000000" pitchFamily="2" charset="0"/>
              </a:rPr>
              <a:t> </a:t>
            </a:r>
            <a:r>
              <a:rPr lang="en-US" b="1" dirty="0">
                <a:solidFill>
                  <a:srgbClr val="0033CC"/>
                </a:solidFill>
                <a:latin typeface="Roboto" panose="02000000000000000000" pitchFamily="2" charset="0"/>
                <a:ea typeface="Roboto" panose="02000000000000000000" pitchFamily="2" charset="0"/>
                <a:cs typeface="Roboto" panose="02000000000000000000" pitchFamily="2" charset="0"/>
              </a:rPr>
              <a:t>Gallery tab </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is used to choose a symbol from the available styles.</a:t>
            </a:r>
          </a:p>
          <a:p>
            <a:pPr marL="457200" indent="-457200">
              <a:spcBef>
                <a:spcPts val="624"/>
              </a:spcBef>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a:t>
            </a:r>
            <a:r>
              <a:rPr lang="en-US" dirty="0">
                <a:latin typeface="Roboto" panose="02000000000000000000" pitchFamily="2" charset="0"/>
                <a:ea typeface="Roboto" panose="02000000000000000000" pitchFamily="2" charset="0"/>
                <a:cs typeface="Roboto" panose="02000000000000000000" pitchFamily="2" charset="0"/>
              </a:rPr>
              <a:t> </a:t>
            </a:r>
            <a:r>
              <a:rPr lang="en-US" b="1" dirty="0">
                <a:solidFill>
                  <a:srgbClr val="0033CC"/>
                </a:solidFill>
                <a:latin typeface="Roboto" panose="02000000000000000000" pitchFamily="2" charset="0"/>
                <a:ea typeface="Roboto" panose="02000000000000000000" pitchFamily="2" charset="0"/>
                <a:cs typeface="Roboto" panose="02000000000000000000" pitchFamily="2" charset="0"/>
              </a:rPr>
              <a:t>Properties tab </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is used to manipulate the settings of the chosen symbol.</a:t>
            </a:r>
          </a:p>
        </p:txBody>
      </p:sp>
    </p:spTree>
    <p:extLst>
      <p:ext uri="{BB962C8B-B14F-4D97-AF65-F5344CB8AC3E}">
        <p14:creationId xmlns:p14="http://schemas.microsoft.com/office/powerpoint/2010/main" val="3342612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E7EC-EEC0-4C15-A8E3-C18B2A0E5C25}"/>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Using the Help</a:t>
            </a:r>
          </a:p>
        </p:txBody>
      </p:sp>
      <p:pic>
        <p:nvPicPr>
          <p:cNvPr id="9" name="Picture 8">
            <a:extLst>
              <a:ext uri="{FF2B5EF4-FFF2-40B4-BE49-F238E27FC236}">
                <a16:creationId xmlns:a16="http://schemas.microsoft.com/office/drawing/2014/main" id="{E76E4354-648D-43CB-B345-014D7C88D3DE}"/>
              </a:ext>
            </a:extLst>
          </p:cNvPr>
          <p:cNvPicPr>
            <a:picLocks noChangeAspect="1"/>
          </p:cNvPicPr>
          <p:nvPr/>
        </p:nvPicPr>
        <p:blipFill>
          <a:blip r:embed="rId2"/>
          <a:stretch>
            <a:fillRect/>
          </a:stretch>
        </p:blipFill>
        <p:spPr>
          <a:xfrm>
            <a:off x="689610" y="1600200"/>
            <a:ext cx="7764780" cy="1882140"/>
          </a:xfrm>
          <a:prstGeom prst="rect">
            <a:avLst/>
          </a:prstGeom>
        </p:spPr>
      </p:pic>
      <p:sp>
        <p:nvSpPr>
          <p:cNvPr id="5" name="Content Placeholder 4">
            <a:extLst>
              <a:ext uri="{FF2B5EF4-FFF2-40B4-BE49-F238E27FC236}">
                <a16:creationId xmlns:a16="http://schemas.microsoft.com/office/drawing/2014/main" id="{5C0FD8A8-5EE3-4A45-A278-82C90A446CDA}"/>
              </a:ext>
            </a:extLst>
          </p:cNvPr>
          <p:cNvSpPr>
            <a:spLocks noGrp="1"/>
          </p:cNvSpPr>
          <p:nvPr>
            <p:ph idx="11"/>
          </p:nvPr>
        </p:nvSpPr>
        <p:spPr>
          <a:xfrm>
            <a:off x="7311390" y="3581400"/>
            <a:ext cx="1143000" cy="277091"/>
          </a:xfrm>
        </p:spPr>
        <p:txBody>
          <a:bodyPr>
            <a:normAutofit/>
          </a:bodyPr>
          <a:lstStyle/>
          <a:p>
            <a:r>
              <a:rPr lang="en-US" sz="1200" dirty="0">
                <a:latin typeface="Roboto" panose="02000000000000000000" pitchFamily="2" charset="0"/>
                <a:ea typeface="Roboto" panose="02000000000000000000" pitchFamily="2" charset="0"/>
                <a:cs typeface="Roboto" panose="02000000000000000000" pitchFamily="2" charset="0"/>
              </a:rPr>
              <a:t>Source: Esri</a:t>
            </a:r>
          </a:p>
        </p:txBody>
      </p:sp>
      <p:sp>
        <p:nvSpPr>
          <p:cNvPr id="6" name="Content Placeholder 5">
            <a:extLst>
              <a:ext uri="{FF2B5EF4-FFF2-40B4-BE49-F238E27FC236}">
                <a16:creationId xmlns:a16="http://schemas.microsoft.com/office/drawing/2014/main" id="{50C4EFEE-7959-47D2-99D2-5B11105FBE63}"/>
              </a:ext>
            </a:extLst>
          </p:cNvPr>
          <p:cNvSpPr>
            <a:spLocks noGrp="1"/>
          </p:cNvSpPr>
          <p:nvPr>
            <p:ph idx="12"/>
          </p:nvPr>
        </p:nvSpPr>
        <p:spPr>
          <a:xfrm>
            <a:off x="457200" y="3886200"/>
            <a:ext cx="8229600" cy="2514600"/>
          </a:xfrm>
        </p:spPr>
        <p:txBody>
          <a:bodyPr>
            <a:noAutofit/>
          </a:bodyPr>
          <a:lstStyle/>
          <a:p>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Help</a:t>
            </a:r>
            <a:r>
              <a:rPr lang="en-US" dirty="0">
                <a:latin typeface="Roboto" panose="02000000000000000000" pitchFamily="2" charset="0"/>
                <a:ea typeface="Roboto" panose="02000000000000000000" pitchFamily="2" charset="0"/>
                <a:cs typeface="Roboto" panose="02000000000000000000" pitchFamily="2" charset="0"/>
              </a:rPr>
              <a:t> </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is accessed through a web browser</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Tabs and links on the Help bar include:</a:t>
            </a:r>
          </a:p>
          <a:p>
            <a:pPr marL="461963" indent="-461963">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Breadcrumb trail to show the outline of topics</a:t>
            </a:r>
          </a:p>
          <a:p>
            <a:pPr marL="461963" indent="-461963">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Search box to find a topic</a:t>
            </a:r>
          </a:p>
          <a:p>
            <a:pPr marL="461963" indent="-461963">
              <a:buFont typeface="+mj-lt"/>
              <a:buAutoNum type="arabicPeriod"/>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Tabs to different sections of the Help</a:t>
            </a:r>
          </a:p>
        </p:txBody>
      </p:sp>
    </p:spTree>
    <p:extLst>
      <p:ext uri="{BB962C8B-B14F-4D97-AF65-F5344CB8AC3E}">
        <p14:creationId xmlns:p14="http://schemas.microsoft.com/office/powerpoint/2010/main" val="61757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a:xfrm>
            <a:off x="457200" y="0"/>
            <a:ext cx="8229600" cy="1143000"/>
          </a:xfr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Course Objectives</a:t>
            </a:r>
          </a:p>
        </p:txBody>
      </p:sp>
      <p:sp>
        <p:nvSpPr>
          <p:cNvPr id="4" name="TextBox 3">
            <a:extLst>
              <a:ext uri="{FF2B5EF4-FFF2-40B4-BE49-F238E27FC236}">
                <a16:creationId xmlns:a16="http://schemas.microsoft.com/office/drawing/2014/main" id="{8357058D-E20C-4B31-A8EA-588DA6AD9388}"/>
              </a:ext>
            </a:extLst>
          </p:cNvPr>
          <p:cNvSpPr txBox="1"/>
          <p:nvPr/>
        </p:nvSpPr>
        <p:spPr>
          <a:xfrm>
            <a:off x="457200" y="1143000"/>
            <a:ext cx="7848600" cy="5493812"/>
          </a:xfrm>
          <a:prstGeom prst="rect">
            <a:avLst/>
          </a:prstGeom>
          <a:noFill/>
        </p:spPr>
        <p:txBody>
          <a:bodyPr wrap="square" rtlCol="0">
            <a:spAutoFit/>
          </a:bodyPr>
          <a:lstStyle/>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Understanding how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GIS data represent real-world features</a:t>
            </a:r>
            <a:endPar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Knowing fundamental differences between the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raster</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and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vector</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data models</a:t>
            </a: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Using and discussing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map scales</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and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source scales</a:t>
            </a:r>
          </a:p>
          <a:p>
            <a:pPr marL="457200" indent="-457200" algn="l">
              <a:buFont typeface="Wingdings" panose="05000000000000000000" pitchFamily="2" charset="2"/>
              <a:buChar char="Ø"/>
            </a:pPr>
            <a:endParaRPr lang="en-US" sz="105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Recognizing local and Internet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sources</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of GIS data</a:t>
            </a: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Cultivating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awareness</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of the types of shortcomings associated with GIS data</a:t>
            </a: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Learning to correctly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cite</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data sets on a map or in a report</a:t>
            </a:r>
          </a:p>
          <a:p>
            <a:pPr marL="457200" indent="-457200" algn="l">
              <a:buFont typeface="Wingdings" panose="05000000000000000000" pitchFamily="2" charset="2"/>
              <a:buChar char="Ø"/>
            </a:pPr>
            <a:endParaRPr lang="en-US" sz="105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Learning the basics of the </a:t>
            </a:r>
            <a:r>
              <a:rPr lang="en-US" sz="24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ArcGIS Pro interface </a:t>
            </a:r>
            <a:r>
              <a:rPr lang="en-US" sz="24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and viewing map data</a:t>
            </a:r>
            <a:endParaRPr lang="en-US" sz="2400"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45585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E049F6A9-E444-24A1-5805-86470BB00930}"/>
              </a:ext>
            </a:extLst>
          </p:cNvPr>
          <p:cNvSpPr>
            <a:spLocks noGrp="1"/>
          </p:cNvSpPr>
          <p:nvPr>
            <p:ph type="title"/>
          </p:nvPr>
        </p:nvSpPr>
        <p:spPr>
          <a:xfrm>
            <a:off x="457200" y="0"/>
            <a:ext cx="8229600" cy="1143000"/>
          </a:xfr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Chapter 1 Lab exercise </a:t>
            </a:r>
          </a:p>
        </p:txBody>
      </p:sp>
      <p:sp>
        <p:nvSpPr>
          <p:cNvPr id="10" name="TextBox 9">
            <a:extLst>
              <a:ext uri="{FF2B5EF4-FFF2-40B4-BE49-F238E27FC236}">
                <a16:creationId xmlns:a16="http://schemas.microsoft.com/office/drawing/2014/main" id="{8734BEB3-8BD2-2F42-2C30-9FB0A83EE0E4}"/>
              </a:ext>
            </a:extLst>
          </p:cNvPr>
          <p:cNvSpPr txBox="1"/>
          <p:nvPr/>
        </p:nvSpPr>
        <p:spPr>
          <a:xfrm>
            <a:off x="457200" y="1143000"/>
            <a:ext cx="7848600" cy="4914166"/>
          </a:xfrm>
          <a:prstGeom prst="rect">
            <a:avLst/>
          </a:prstGeom>
          <a:noFill/>
        </p:spPr>
        <p:txBody>
          <a:bodyPr wrap="square" rtlCol="0">
            <a:spAutoFit/>
          </a:bodyPr>
          <a:lstStyle/>
          <a:p>
            <a:pPr marL="457200" indent="-457200" algn="l">
              <a:buFont typeface="Wingdings" panose="05000000000000000000" pitchFamily="2" charset="2"/>
              <a:buChar char="Ø"/>
            </a:pP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Exploring an ArcGIS Pro </a:t>
            </a:r>
            <a:r>
              <a:rPr lang="en-US" sz="28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Project</a:t>
            </a:r>
          </a:p>
          <a:p>
            <a:pPr marL="457200" indent="-457200" algn="l">
              <a:buFont typeface="Wingdings" panose="05000000000000000000" pitchFamily="2" charset="2"/>
              <a:buChar char="Ø"/>
            </a:pPr>
            <a:endParaRPr lang="en-US" sz="11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Navigating </a:t>
            </a:r>
            <a:r>
              <a:rPr lang="en-US" sz="28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2D</a:t>
            </a: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and </a:t>
            </a:r>
            <a:r>
              <a:rPr lang="en-US" sz="28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3D</a:t>
            </a: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Map</a:t>
            </a:r>
          </a:p>
          <a:p>
            <a:pPr marL="457200" indent="-457200" algn="l">
              <a:buFont typeface="Wingdings" panose="05000000000000000000" pitchFamily="2" charset="2"/>
              <a:buChar char="Ø"/>
            </a:pPr>
            <a:endParaRPr lang="en-US" sz="11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Using the </a:t>
            </a:r>
            <a:r>
              <a:rPr lang="en-US" sz="28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Help</a:t>
            </a:r>
          </a:p>
          <a:p>
            <a:pPr marL="457200" indent="-457200" algn="l">
              <a:buFont typeface="Wingdings" panose="05000000000000000000" pitchFamily="2" charset="2"/>
              <a:buChar char="Ø"/>
            </a:pPr>
            <a:endParaRPr lang="en-US" sz="11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Managing </a:t>
            </a:r>
            <a:r>
              <a:rPr lang="en-US" sz="28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Windows</a:t>
            </a:r>
          </a:p>
          <a:p>
            <a:pPr marL="457200" indent="-457200" algn="l">
              <a:buFont typeface="Wingdings" panose="05000000000000000000" pitchFamily="2" charset="2"/>
              <a:buChar char="Ø"/>
            </a:pPr>
            <a:endParaRPr lang="en-US" sz="11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Exploring Project </a:t>
            </a:r>
            <a:r>
              <a:rPr lang="en-US" sz="28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Resources</a:t>
            </a:r>
          </a:p>
          <a:p>
            <a:pPr marL="457200" indent="-457200" algn="l">
              <a:buFont typeface="Wingdings" panose="05000000000000000000" pitchFamily="2" charset="2"/>
              <a:buChar char="Ø"/>
            </a:pPr>
            <a:endParaRPr lang="en-US" sz="11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buFont typeface="Wingdings" panose="05000000000000000000" pitchFamily="2" charset="2"/>
              <a:buChar char="Ø"/>
            </a:pP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Working with </a:t>
            </a:r>
            <a:r>
              <a:rPr lang="en-US" sz="28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local</a:t>
            </a: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GIS Data</a:t>
            </a:r>
          </a:p>
          <a:p>
            <a:pPr marL="457200" indent="-457200" algn="l">
              <a:buFont typeface="Wingdings" panose="05000000000000000000" pitchFamily="2" charset="2"/>
              <a:buChar char="Ø"/>
            </a:pPr>
            <a:endParaRPr lang="en-US" sz="11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endParaRPr>
          </a:p>
          <a:p>
            <a:pPr marL="457200" indent="-457200" algn="l">
              <a:lnSpc>
                <a:spcPct val="150000"/>
              </a:lnSpc>
              <a:buFont typeface="Wingdings" panose="05000000000000000000" pitchFamily="2" charset="2"/>
              <a:buChar char="Ø"/>
            </a:pP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Using </a:t>
            </a:r>
            <a:r>
              <a:rPr lang="en-US" sz="2800" b="1"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ArcGIS Online</a:t>
            </a:r>
            <a:r>
              <a:rPr lang="en-US" sz="2800" b="0" i="0" u="none" strike="noStrike" baseline="0" dirty="0">
                <a:solidFill>
                  <a:srgbClr val="002060"/>
                </a:solidFill>
                <a:latin typeface="Roboto" panose="02000000000000000000" pitchFamily="2" charset="0"/>
                <a:ea typeface="Roboto" panose="02000000000000000000" pitchFamily="2" charset="0"/>
                <a:cs typeface="Roboto" panose="02000000000000000000" pitchFamily="2" charset="0"/>
              </a:rPr>
              <a:t> Content</a:t>
            </a:r>
          </a:p>
          <a:p>
            <a:pPr marL="457200" indent="-457200" algn="l">
              <a:lnSpc>
                <a:spcPct val="150000"/>
              </a:lnSpc>
              <a:buFont typeface="Wingdings" panose="05000000000000000000" pitchFamily="2" charset="2"/>
              <a:buChar char="Ø"/>
            </a:pPr>
            <a:r>
              <a:rPr lang="en-US" sz="2800" dirty="0">
                <a:solidFill>
                  <a:srgbClr val="002060"/>
                </a:solidFill>
                <a:latin typeface="Roboto" panose="02000000000000000000" pitchFamily="2" charset="0"/>
                <a:ea typeface="Roboto" panose="02000000000000000000" pitchFamily="2" charset="0"/>
                <a:cs typeface="Roboto" panose="02000000000000000000" pitchFamily="2" charset="0"/>
              </a:rPr>
              <a:t>Using </a:t>
            </a:r>
            <a:r>
              <a:rPr lang="en-US" sz="2800" b="1" dirty="0">
                <a:solidFill>
                  <a:srgbClr val="002060"/>
                </a:solidFill>
                <a:latin typeface="Roboto" panose="02000000000000000000" pitchFamily="2" charset="0"/>
                <a:ea typeface="Roboto" panose="02000000000000000000" pitchFamily="2" charset="0"/>
                <a:cs typeface="Roboto" panose="02000000000000000000" pitchFamily="2" charset="0"/>
              </a:rPr>
              <a:t>Geoprocessing</a:t>
            </a:r>
          </a:p>
        </p:txBody>
      </p:sp>
    </p:spTree>
    <p:extLst>
      <p:ext uri="{BB962C8B-B14F-4D97-AF65-F5344CB8AC3E}">
        <p14:creationId xmlns:p14="http://schemas.microsoft.com/office/powerpoint/2010/main" val="3473723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027BB-F585-6174-8CBE-B975D53E9254}"/>
              </a:ext>
            </a:extLst>
          </p:cNvPr>
          <p:cNvSpPr>
            <a:spLocks noGrp="1"/>
          </p:cNvSpPr>
          <p:nvPr>
            <p:ph idx="1"/>
          </p:nvPr>
        </p:nvSpPr>
        <p:spPr>
          <a:xfrm>
            <a:off x="457200" y="1600200"/>
            <a:ext cx="3733800" cy="4525963"/>
          </a:xfrm>
        </p:spPr>
        <p:txBody>
          <a:bodyPr>
            <a:normAutofit fontScale="92500" lnSpcReduction="20000"/>
          </a:bodyPr>
          <a:lstStyle/>
          <a:p>
            <a:r>
              <a:rPr lang="en-US" sz="2000" dirty="0"/>
              <a:t>The phrase "</a:t>
            </a:r>
            <a:r>
              <a:rPr lang="en-US" sz="2000" b="1" dirty="0"/>
              <a:t>Geography is Destiny</a:t>
            </a:r>
            <a:r>
              <a:rPr lang="en-US" sz="2000" dirty="0"/>
              <a:t>" is not an epigraph in one of James Ellroy's novels, but it is a concept that he frequently uses and associates with his writing, according to an essay by Dr. Alex Pavey. Ellroy himself has used the phrase in his own works and spoken about it in interviews. While the epigraph appears in Iain Sinclair's "Hackney, That Rose-Red Empire," Ellroy is often credited with its association, notes Dr. Pavey. He has used the phrase to describe how geography can influence the actions and lives of people, as well as the fictional world he creates in his books. </a:t>
            </a:r>
          </a:p>
        </p:txBody>
      </p:sp>
      <p:sp>
        <p:nvSpPr>
          <p:cNvPr id="3" name="Footer Placeholder 2">
            <a:extLst>
              <a:ext uri="{FF2B5EF4-FFF2-40B4-BE49-F238E27FC236}">
                <a16:creationId xmlns:a16="http://schemas.microsoft.com/office/drawing/2014/main" id="{2A6317FA-AA96-520B-7186-8302271E9C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7531BE-0827-E7E4-EBE1-02BAA731E672}"/>
              </a:ext>
            </a:extLst>
          </p:cNvPr>
          <p:cNvSpPr>
            <a:spLocks noGrp="1"/>
          </p:cNvSpPr>
          <p:nvPr>
            <p:ph type="sldNum" sz="quarter" idx="12"/>
          </p:nvPr>
        </p:nvSpPr>
        <p:spPr/>
        <p:txBody>
          <a:bodyPr/>
          <a:lstStyle/>
          <a:p>
            <a:fld id="{AE678206-0642-9F48-9727-6B519CB285FA}" type="slidenum">
              <a:rPr lang="en-US" smtClean="0"/>
              <a:t>47</a:t>
            </a:fld>
            <a:endParaRPr lang="en-US"/>
          </a:p>
        </p:txBody>
      </p:sp>
      <p:sp>
        <p:nvSpPr>
          <p:cNvPr id="5" name="Title 4">
            <a:extLst>
              <a:ext uri="{FF2B5EF4-FFF2-40B4-BE49-F238E27FC236}">
                <a16:creationId xmlns:a16="http://schemas.microsoft.com/office/drawing/2014/main" id="{AEADA202-8FBD-9CA8-EB7C-3E8191DEA5D9}"/>
              </a:ext>
            </a:extLst>
          </p:cNvPr>
          <p:cNvSpPr>
            <a:spLocks noGrp="1"/>
          </p:cNvSpPr>
          <p:nvPr>
            <p:ph type="title"/>
          </p:nvPr>
        </p:nvSpPr>
        <p:spPr/>
        <p:txBody>
          <a:bodyPr>
            <a:normAutofit fontScale="90000"/>
          </a:bodyPr>
          <a:lstStyle/>
          <a:p>
            <a:r>
              <a:rPr lang="en-US" dirty="0"/>
              <a:t>James Ellroy, April 12, 2025, French TV, Quelle Epoque</a:t>
            </a:r>
          </a:p>
        </p:txBody>
      </p:sp>
      <p:pic>
        <p:nvPicPr>
          <p:cNvPr id="7" name="Picture 6">
            <a:extLst>
              <a:ext uri="{FF2B5EF4-FFF2-40B4-BE49-F238E27FC236}">
                <a16:creationId xmlns:a16="http://schemas.microsoft.com/office/drawing/2014/main" id="{95656894-8925-2E08-6AA6-98CDDA308912}"/>
              </a:ext>
            </a:extLst>
          </p:cNvPr>
          <p:cNvPicPr>
            <a:picLocks noChangeAspect="1"/>
          </p:cNvPicPr>
          <p:nvPr/>
        </p:nvPicPr>
        <p:blipFill>
          <a:blip r:embed="rId2"/>
          <a:stretch>
            <a:fillRect/>
          </a:stretch>
        </p:blipFill>
        <p:spPr>
          <a:xfrm>
            <a:off x="4362450" y="1371600"/>
            <a:ext cx="4495800" cy="4495800"/>
          </a:xfrm>
          <a:prstGeom prst="rect">
            <a:avLst/>
          </a:prstGeom>
        </p:spPr>
      </p:pic>
    </p:spTree>
    <p:extLst>
      <p:ext uri="{BB962C8B-B14F-4D97-AF65-F5344CB8AC3E}">
        <p14:creationId xmlns:p14="http://schemas.microsoft.com/office/powerpoint/2010/main" val="3718658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FCCA65-B107-11D6-E5CF-8528FB9819C1}"/>
              </a:ext>
            </a:extLst>
          </p:cNvPr>
          <p:cNvSpPr>
            <a:spLocks noGrp="1"/>
          </p:cNvSpPr>
          <p:nvPr>
            <p:ph idx="1"/>
          </p:nvPr>
        </p:nvSpPr>
        <p:spPr>
          <a:xfrm>
            <a:off x="457200" y="1066800"/>
            <a:ext cx="4267200" cy="4525963"/>
          </a:xfrm>
        </p:spPr>
        <p:txBody>
          <a:bodyPr/>
          <a:lstStyle/>
          <a:p>
            <a:r>
              <a:rPr lang="en-US" dirty="0">
                <a:solidFill>
                  <a:schemeClr val="tx2">
                    <a:lumMod val="75000"/>
                  </a:schemeClr>
                </a:solidFill>
              </a:rPr>
              <a:t>Your </a:t>
            </a:r>
            <a:r>
              <a:rPr lang="en-US" b="1" dirty="0">
                <a:solidFill>
                  <a:schemeClr val="tx2">
                    <a:lumMod val="75000"/>
                  </a:schemeClr>
                </a:solidFill>
              </a:rPr>
              <a:t>Zip Code </a:t>
            </a:r>
            <a:r>
              <a:rPr lang="en-US" dirty="0">
                <a:solidFill>
                  <a:schemeClr val="tx2">
                    <a:lumMod val="75000"/>
                  </a:schemeClr>
                </a:solidFill>
              </a:rPr>
              <a:t>is More Important than Your </a:t>
            </a:r>
            <a:r>
              <a:rPr lang="en-US" b="1" dirty="0">
                <a:solidFill>
                  <a:schemeClr val="tx2">
                    <a:lumMod val="75000"/>
                  </a:schemeClr>
                </a:solidFill>
              </a:rPr>
              <a:t>Genetic Code</a:t>
            </a:r>
          </a:p>
        </p:txBody>
      </p:sp>
      <p:sp>
        <p:nvSpPr>
          <p:cNvPr id="3" name="Footer Placeholder 2">
            <a:extLst>
              <a:ext uri="{FF2B5EF4-FFF2-40B4-BE49-F238E27FC236}">
                <a16:creationId xmlns:a16="http://schemas.microsoft.com/office/drawing/2014/main" id="{00BE0972-A01F-26CD-22C1-D8C4BF6BC6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8FEB5-FB47-2882-6E88-699D8820FD89}"/>
              </a:ext>
            </a:extLst>
          </p:cNvPr>
          <p:cNvSpPr>
            <a:spLocks noGrp="1"/>
          </p:cNvSpPr>
          <p:nvPr>
            <p:ph type="sldNum" sz="quarter" idx="12"/>
          </p:nvPr>
        </p:nvSpPr>
        <p:spPr/>
        <p:txBody>
          <a:bodyPr/>
          <a:lstStyle/>
          <a:p>
            <a:fld id="{AE678206-0642-9F48-9727-6B519CB285FA}" type="slidenum">
              <a:rPr lang="en-US" smtClean="0"/>
              <a:t>48</a:t>
            </a:fld>
            <a:endParaRPr lang="en-US"/>
          </a:p>
        </p:txBody>
      </p:sp>
      <p:sp>
        <p:nvSpPr>
          <p:cNvPr id="5" name="Title 4">
            <a:extLst>
              <a:ext uri="{FF2B5EF4-FFF2-40B4-BE49-F238E27FC236}">
                <a16:creationId xmlns:a16="http://schemas.microsoft.com/office/drawing/2014/main" id="{3F06AFCB-FDF7-5F3D-C660-5F78E6707409}"/>
              </a:ext>
            </a:extLst>
          </p:cNvPr>
          <p:cNvSpPr>
            <a:spLocks noGrp="1"/>
          </p:cNvSpPr>
          <p:nvPr>
            <p:ph type="title"/>
          </p:nvPr>
        </p:nvSpPr>
        <p:spPr>
          <a:xfrm>
            <a:off x="438150" y="96684"/>
            <a:ext cx="8572500" cy="1014761"/>
          </a:xfrm>
        </p:spPr>
        <p:txBody>
          <a:bodyPr/>
          <a:lstStyle/>
          <a:p>
            <a:r>
              <a:rPr lang="en-US" dirty="0"/>
              <a:t>Emily </a:t>
            </a:r>
            <a:r>
              <a:rPr lang="en-US" dirty="0" err="1"/>
              <a:t>Orminski</a:t>
            </a:r>
            <a:r>
              <a:rPr lang="en-US" dirty="0"/>
              <a:t>, June 30, 2021</a:t>
            </a:r>
          </a:p>
        </p:txBody>
      </p:sp>
      <p:pic>
        <p:nvPicPr>
          <p:cNvPr id="7" name="Picture 6">
            <a:extLst>
              <a:ext uri="{FF2B5EF4-FFF2-40B4-BE49-F238E27FC236}">
                <a16:creationId xmlns:a16="http://schemas.microsoft.com/office/drawing/2014/main" id="{AF98E8F1-8C87-CEBC-12B3-44C806E6C810}"/>
              </a:ext>
            </a:extLst>
          </p:cNvPr>
          <p:cNvPicPr>
            <a:picLocks noChangeAspect="1"/>
          </p:cNvPicPr>
          <p:nvPr/>
        </p:nvPicPr>
        <p:blipFill>
          <a:blip r:embed="rId3"/>
          <a:stretch>
            <a:fillRect/>
          </a:stretch>
        </p:blipFill>
        <p:spPr>
          <a:xfrm>
            <a:off x="457200" y="2286000"/>
            <a:ext cx="4267200" cy="3200400"/>
          </a:xfrm>
          <a:prstGeom prst="rect">
            <a:avLst/>
          </a:prstGeom>
        </p:spPr>
      </p:pic>
      <p:pic>
        <p:nvPicPr>
          <p:cNvPr id="9" name="Picture 8">
            <a:extLst>
              <a:ext uri="{FF2B5EF4-FFF2-40B4-BE49-F238E27FC236}">
                <a16:creationId xmlns:a16="http://schemas.microsoft.com/office/drawing/2014/main" id="{76C658FB-7A17-D32A-9439-B117CB25FA8A}"/>
              </a:ext>
            </a:extLst>
          </p:cNvPr>
          <p:cNvPicPr>
            <a:picLocks noChangeAspect="1"/>
          </p:cNvPicPr>
          <p:nvPr/>
        </p:nvPicPr>
        <p:blipFill>
          <a:blip r:embed="rId4"/>
          <a:stretch>
            <a:fillRect/>
          </a:stretch>
        </p:blipFill>
        <p:spPr>
          <a:xfrm>
            <a:off x="457200" y="5486400"/>
            <a:ext cx="4267200" cy="1280918"/>
          </a:xfrm>
          <a:prstGeom prst="rect">
            <a:avLst/>
          </a:prstGeom>
        </p:spPr>
      </p:pic>
      <p:pic>
        <p:nvPicPr>
          <p:cNvPr id="11" name="Picture 10">
            <a:extLst>
              <a:ext uri="{FF2B5EF4-FFF2-40B4-BE49-F238E27FC236}">
                <a16:creationId xmlns:a16="http://schemas.microsoft.com/office/drawing/2014/main" id="{3B81F2FA-8449-C941-20E6-B447CFCF103F}"/>
              </a:ext>
            </a:extLst>
          </p:cNvPr>
          <p:cNvPicPr>
            <a:picLocks noChangeAspect="1"/>
          </p:cNvPicPr>
          <p:nvPr/>
        </p:nvPicPr>
        <p:blipFill>
          <a:blip r:embed="rId5"/>
          <a:stretch>
            <a:fillRect/>
          </a:stretch>
        </p:blipFill>
        <p:spPr>
          <a:xfrm>
            <a:off x="5438775" y="2320151"/>
            <a:ext cx="2857500" cy="1571625"/>
          </a:xfrm>
          <a:prstGeom prst="rect">
            <a:avLst/>
          </a:prstGeom>
        </p:spPr>
      </p:pic>
    </p:spTree>
    <p:extLst>
      <p:ext uri="{BB962C8B-B14F-4D97-AF65-F5344CB8AC3E}">
        <p14:creationId xmlns:p14="http://schemas.microsoft.com/office/powerpoint/2010/main" val="2940129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40630" y="1088635"/>
            <a:ext cx="4939996" cy="5067722"/>
          </a:xfrm>
        </p:spPr>
        <p:txBody>
          <a:bodyPr>
            <a:noAutofit/>
          </a:bodyPr>
          <a:lstStyle/>
          <a:p>
            <a:r>
              <a:rPr lang="en-US" sz="2000" dirty="0">
                <a:solidFill>
                  <a:srgbClr val="002060"/>
                </a:solidFill>
                <a:latin typeface="Roboto" panose="020B0604020202020204" charset="0"/>
                <a:ea typeface="Roboto" panose="020B0604020202020204" charset="0"/>
                <a:cs typeface="Roboto" panose="020B0604020202020204" charset="0"/>
              </a:rPr>
              <a:t>In this </a:t>
            </a:r>
            <a:r>
              <a:rPr lang="en-US" sz="2000" b="1" dirty="0">
                <a:solidFill>
                  <a:srgbClr val="002060"/>
                </a:solidFill>
                <a:latin typeface="Roboto" panose="020B0604020202020204" charset="0"/>
                <a:ea typeface="Roboto" panose="020B0604020202020204" charset="0"/>
                <a:cs typeface="Roboto" panose="020B0604020202020204" charset="0"/>
              </a:rPr>
              <a:t>example</a:t>
            </a:r>
            <a:r>
              <a:rPr lang="en-US" sz="2000" dirty="0">
                <a:solidFill>
                  <a:srgbClr val="002060"/>
                </a:solidFill>
                <a:latin typeface="Roboto" panose="020B0604020202020204" charset="0"/>
                <a:ea typeface="Roboto" panose="020B0604020202020204" charset="0"/>
                <a:cs typeface="Roboto" panose="020B0604020202020204" charset="0"/>
              </a:rPr>
              <a:t>, our landscape consists of rolling hills, grassland, lake, rivers, forest and marshland.</a:t>
            </a:r>
          </a:p>
          <a:p>
            <a:endParaRPr lang="en-US" sz="2000" b="1" dirty="0">
              <a:solidFill>
                <a:srgbClr val="002060"/>
              </a:solidFill>
              <a:latin typeface="Roboto" panose="020B0604020202020204" charset="0"/>
              <a:ea typeface="Roboto" panose="020B0604020202020204" charset="0"/>
              <a:cs typeface="Roboto" panose="020B0604020202020204" charset="0"/>
            </a:endParaRPr>
          </a:p>
          <a:p>
            <a:endParaRPr lang="en-US" sz="2000" b="1" dirty="0">
              <a:solidFill>
                <a:srgbClr val="002060"/>
              </a:solidFill>
              <a:latin typeface="Roboto" panose="020B0604020202020204" charset="0"/>
              <a:ea typeface="Roboto" panose="020B0604020202020204" charset="0"/>
              <a:cs typeface="Roboto" panose="020B0604020202020204" charset="0"/>
            </a:endParaRPr>
          </a:p>
          <a:p>
            <a:r>
              <a:rPr lang="en-US" sz="2000" b="1" dirty="0">
                <a:solidFill>
                  <a:srgbClr val="002060"/>
                </a:solidFill>
                <a:latin typeface="Roboto" panose="020B0604020202020204" charset="0"/>
                <a:ea typeface="Roboto" panose="020B0604020202020204" charset="0"/>
                <a:cs typeface="Roboto" panose="020B0604020202020204" charset="0"/>
              </a:rPr>
              <a:t>VECTOR DATA</a:t>
            </a:r>
          </a:p>
          <a:p>
            <a:r>
              <a:rPr lang="en-US" sz="2000" dirty="0">
                <a:solidFill>
                  <a:srgbClr val="002060"/>
                </a:solidFill>
                <a:latin typeface="Roboto" panose="020B0604020202020204" charset="0"/>
                <a:ea typeface="Roboto" panose="020B0604020202020204" charset="0"/>
                <a:cs typeface="Roboto" panose="020B0604020202020204" charset="0"/>
              </a:rPr>
              <a:t>In the </a:t>
            </a:r>
            <a:r>
              <a:rPr lang="en-US" sz="2000" b="1" dirty="0">
                <a:solidFill>
                  <a:srgbClr val="002060"/>
                </a:solidFill>
                <a:latin typeface="Roboto" panose="020B0604020202020204" charset="0"/>
                <a:ea typeface="Roboto" panose="020B0604020202020204" charset="0"/>
                <a:cs typeface="Roboto" panose="020B0604020202020204" charset="0"/>
              </a:rPr>
              <a:t>Vector Data Model</a:t>
            </a:r>
            <a:r>
              <a:rPr lang="en-US" sz="2000" dirty="0">
                <a:solidFill>
                  <a:srgbClr val="002060"/>
                </a:solidFill>
                <a:latin typeface="Roboto" panose="020B0604020202020204" charset="0"/>
                <a:ea typeface="Roboto" panose="020B0604020202020204" charset="0"/>
                <a:cs typeface="Roboto" panose="020B0604020202020204" charset="0"/>
              </a:rPr>
              <a:t>, features on the earth are represented as </a:t>
            </a:r>
            <a:r>
              <a:rPr lang="en-US" sz="2000" b="1" dirty="0">
                <a:solidFill>
                  <a:srgbClr val="002060"/>
                </a:solidFill>
                <a:latin typeface="Roboto" panose="020B0604020202020204" charset="0"/>
                <a:ea typeface="Roboto" panose="020B0604020202020204" charset="0"/>
                <a:cs typeface="Roboto" panose="020B0604020202020204" charset="0"/>
              </a:rPr>
              <a:t>points</a:t>
            </a:r>
            <a:r>
              <a:rPr lang="en-US" sz="2000" dirty="0">
                <a:solidFill>
                  <a:srgbClr val="002060"/>
                </a:solidFill>
                <a:latin typeface="Roboto" panose="020B0604020202020204" charset="0"/>
                <a:ea typeface="Roboto" panose="020B0604020202020204" charset="0"/>
                <a:cs typeface="Roboto" panose="020B0604020202020204" charset="0"/>
              </a:rPr>
              <a:t>, l</a:t>
            </a:r>
            <a:r>
              <a:rPr lang="en-US" sz="2000" b="1" dirty="0">
                <a:solidFill>
                  <a:srgbClr val="002060"/>
                </a:solidFill>
                <a:latin typeface="Roboto" panose="020B0604020202020204" charset="0"/>
                <a:ea typeface="Roboto" panose="020B0604020202020204" charset="0"/>
                <a:cs typeface="Roboto" panose="020B0604020202020204" charset="0"/>
              </a:rPr>
              <a:t>ines/routes, </a:t>
            </a:r>
            <a:r>
              <a:rPr lang="en-US" sz="2000" dirty="0">
                <a:solidFill>
                  <a:srgbClr val="002060"/>
                </a:solidFill>
                <a:latin typeface="Roboto" panose="020B0604020202020204" charset="0"/>
                <a:ea typeface="Roboto" panose="020B0604020202020204" charset="0"/>
                <a:cs typeface="Roboto" panose="020B0604020202020204" charset="0"/>
              </a:rPr>
              <a:t>and </a:t>
            </a:r>
            <a:r>
              <a:rPr lang="en-US" sz="2000" b="1" dirty="0">
                <a:solidFill>
                  <a:srgbClr val="002060"/>
                </a:solidFill>
                <a:latin typeface="Roboto" panose="020B0604020202020204" charset="0"/>
                <a:ea typeface="Roboto" panose="020B0604020202020204" charset="0"/>
                <a:cs typeface="Roboto" panose="020B0604020202020204" charset="0"/>
              </a:rPr>
              <a:t>polygons/regions</a:t>
            </a:r>
          </a:p>
          <a:p>
            <a:endParaRPr lang="en-US" sz="2000" b="1" dirty="0">
              <a:solidFill>
                <a:srgbClr val="002060"/>
              </a:solidFill>
              <a:latin typeface="Roboto" panose="020B0604020202020204" charset="0"/>
              <a:ea typeface="Roboto" panose="020B0604020202020204" charset="0"/>
              <a:cs typeface="Roboto" panose="020B0604020202020204" charset="0"/>
            </a:endParaRPr>
          </a:p>
          <a:p>
            <a:r>
              <a:rPr lang="en-US" sz="2000" b="1" dirty="0">
                <a:solidFill>
                  <a:srgbClr val="002060"/>
                </a:solidFill>
                <a:latin typeface="Roboto" panose="020B0604020202020204" charset="0"/>
                <a:ea typeface="Roboto" panose="020B0604020202020204" charset="0"/>
                <a:cs typeface="Roboto" panose="020B0604020202020204" charset="0"/>
              </a:rPr>
              <a:t>RASTER DATA</a:t>
            </a:r>
          </a:p>
          <a:p>
            <a:r>
              <a:rPr lang="en-US" sz="2000" dirty="0">
                <a:solidFill>
                  <a:srgbClr val="002060"/>
                </a:solidFill>
                <a:latin typeface="Roboto" panose="020B0604020202020204" charset="0"/>
                <a:ea typeface="Roboto" panose="020B0604020202020204" charset="0"/>
                <a:cs typeface="Roboto" panose="020B0604020202020204" charset="0"/>
              </a:rPr>
              <a:t>In the </a:t>
            </a:r>
            <a:r>
              <a:rPr lang="en-US" sz="2000" b="1" dirty="0">
                <a:solidFill>
                  <a:srgbClr val="002060"/>
                </a:solidFill>
                <a:latin typeface="Roboto" panose="020B0604020202020204" charset="0"/>
                <a:ea typeface="Roboto" panose="020B0604020202020204" charset="0"/>
                <a:cs typeface="Roboto" panose="020B0604020202020204" charset="0"/>
              </a:rPr>
              <a:t>Raster Data Model</a:t>
            </a:r>
            <a:r>
              <a:rPr lang="en-US" sz="2000" dirty="0">
                <a:solidFill>
                  <a:srgbClr val="002060"/>
                </a:solidFill>
                <a:latin typeface="Roboto" panose="020B0604020202020204" charset="0"/>
                <a:ea typeface="Roboto" panose="020B0604020202020204" charset="0"/>
                <a:cs typeface="Roboto" panose="020B0604020202020204" charset="0"/>
              </a:rPr>
              <a:t>, land cover is represented as </a:t>
            </a:r>
            <a:r>
              <a:rPr lang="en-US" sz="2000" b="1" dirty="0">
                <a:solidFill>
                  <a:srgbClr val="002060"/>
                </a:solidFill>
                <a:latin typeface="Roboto" panose="020B0604020202020204" charset="0"/>
                <a:ea typeface="Roboto" panose="020B0604020202020204" charset="0"/>
                <a:cs typeface="Roboto" panose="020B0604020202020204" charset="0"/>
              </a:rPr>
              <a:t>single square cells </a:t>
            </a:r>
            <a:r>
              <a:rPr lang="en-US" sz="2000" dirty="0">
                <a:solidFill>
                  <a:srgbClr val="002060"/>
                </a:solidFill>
                <a:latin typeface="Roboto" panose="020B0604020202020204" charset="0"/>
                <a:ea typeface="Roboto" panose="020B0604020202020204" charset="0"/>
                <a:cs typeface="Roboto" panose="020B0604020202020204" charset="0"/>
              </a:rPr>
              <a:t>containing a value corresponding to its land cover type.</a:t>
            </a:r>
          </a:p>
          <a:p>
            <a:endParaRPr lang="en-US" sz="2000" dirty="0">
              <a:solidFill>
                <a:srgbClr val="002060"/>
              </a:solidFill>
              <a:latin typeface="Roboto" panose="020B0604020202020204" charset="0"/>
              <a:ea typeface="Roboto" panose="020B0604020202020204" charset="0"/>
              <a:cs typeface="Roboto" panose="020B0604020202020204" charset="0"/>
            </a:endParaRPr>
          </a:p>
        </p:txBody>
      </p:sp>
      <p:sp>
        <p:nvSpPr>
          <p:cNvPr id="3" name="Title 2"/>
          <p:cNvSpPr>
            <a:spLocks noGrp="1"/>
          </p:cNvSpPr>
          <p:nvPr>
            <p:ph type="title"/>
          </p:nvPr>
        </p:nvSpPr>
        <p:spPr>
          <a:xfrm>
            <a:off x="0" y="0"/>
            <a:ext cx="7848599" cy="991352"/>
          </a:xfrm>
        </p:spPr>
        <p:txBody>
          <a:bodyPr>
            <a:noAutofit/>
          </a:bodyPr>
          <a:lstStyle/>
          <a:p>
            <a:r>
              <a:rPr lang="en-US" cap="none" dirty="0">
                <a:solidFill>
                  <a:srgbClr val="A7934B"/>
                </a:solidFill>
                <a:latin typeface="Roboto" panose="02000000000000000000" pitchFamily="2" charset="0"/>
                <a:ea typeface="Roboto" panose="02000000000000000000" pitchFamily="2" charset="0"/>
                <a:cs typeface="Roboto" panose="02000000000000000000" pitchFamily="2" charset="0"/>
              </a:rPr>
              <a:t>Vector and Raster Representation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672" y="1088634"/>
            <a:ext cx="3665958" cy="1542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72" y="2988817"/>
            <a:ext cx="3665958" cy="127997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672" y="4632023"/>
            <a:ext cx="3665958" cy="1524333"/>
          </a:xfrm>
          <a:prstGeom prst="rect">
            <a:avLst/>
          </a:prstGeom>
        </p:spPr>
      </p:pic>
      <p:sp>
        <p:nvSpPr>
          <p:cNvPr id="8" name="Footer Placeholder 3"/>
          <p:cNvSpPr txBox="1">
            <a:spLocks/>
          </p:cNvSpPr>
          <p:nvPr/>
        </p:nvSpPr>
        <p:spPr bwMode="auto">
          <a:xfrm>
            <a:off x="76200" y="6156356"/>
            <a:ext cx="3048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Calibri" pitchFamily="34" charset="0"/>
                <a:ea typeface="+mn-ea"/>
                <a:cs typeface="Calibri" pitchFamily="34" charset="0"/>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itchFamily="34" charset="0"/>
                <a:ea typeface="+mn-ea"/>
              </a:rPr>
              <a:t>Copyright © 2013 by </a:t>
            </a:r>
            <a:r>
              <a:rPr kumimoji="0" lang="en-US" sz="1200" b="0" i="0" u="none" strike="noStrike" kern="1200" cap="none" spc="0" normalizeH="0" baseline="0" noProof="0" dirty="0" err="1">
                <a:ln>
                  <a:noFill/>
                </a:ln>
                <a:solidFill>
                  <a:prstClr val="black"/>
                </a:solidFill>
                <a:effectLst/>
                <a:uLnTx/>
                <a:uFillTx/>
                <a:latin typeface="Calibri" pitchFamily="34" charset="0"/>
                <a:ea typeface="+mn-ea"/>
              </a:rPr>
              <a:t>Maribeth</a:t>
            </a:r>
            <a:r>
              <a:rPr kumimoji="0" lang="en-US" sz="1200" b="0" i="0" u="none" strike="noStrike" kern="1200" cap="none" spc="0" normalizeH="0" baseline="0" noProof="0" dirty="0">
                <a:ln>
                  <a:noFill/>
                </a:ln>
                <a:solidFill>
                  <a:prstClr val="black"/>
                </a:solidFill>
                <a:effectLst/>
                <a:uLnTx/>
                <a:uFillTx/>
                <a:latin typeface="Calibri" pitchFamily="34" charset="0"/>
                <a:ea typeface="+mn-ea"/>
              </a:rPr>
              <a:t> H. Price</a:t>
            </a:r>
          </a:p>
        </p:txBody>
      </p:sp>
    </p:spTree>
    <p:extLst>
      <p:ext uri="{BB962C8B-B14F-4D97-AF65-F5344CB8AC3E}">
        <p14:creationId xmlns:p14="http://schemas.microsoft.com/office/powerpoint/2010/main" val="3904829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Types of map data</a:t>
            </a:r>
          </a:p>
        </p:txBody>
      </p:sp>
      <p:pic>
        <p:nvPicPr>
          <p:cNvPr id="10" name="Picture 2">
            <a:extLst>
              <a:ext uri="{FF2B5EF4-FFF2-40B4-BE49-F238E27FC236}">
                <a16:creationId xmlns:a16="http://schemas.microsoft.com/office/drawing/2014/main" id="{BECF4A40-F7DF-4AED-9950-1F23D5FB4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26" y="1837628"/>
            <a:ext cx="3321874" cy="387737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609600" y="5715000"/>
            <a:ext cx="1143000" cy="304800"/>
          </a:xfrm>
        </p:spPr>
        <p:txBody>
          <a:bodyPr>
            <a:normAutofit/>
          </a:bodyPr>
          <a:lstStyle/>
          <a:p>
            <a:r>
              <a:rPr lang="en-US" sz="1200" dirty="0"/>
              <a:t>Source: USGS</a:t>
            </a:r>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4343400" y="1600200"/>
            <a:ext cx="4343400" cy="4724400"/>
          </a:xfrm>
        </p:spPr>
        <p:txBody>
          <a:bodyPr/>
          <a:lstStyle/>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Discrete</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objects exist in a defined location/space</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Lookout tower (point).</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Stream (line).</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Snail habitat (polygon).</a:t>
            </a:r>
          </a:p>
          <a:p>
            <a:endParaRPr lang="en-US" dirty="0">
              <a:solidFill>
                <a:srgbClr val="002060"/>
              </a:solidFill>
              <a:latin typeface="Roboto" panose="02000000000000000000" pitchFamily="2" charset="0"/>
              <a:ea typeface="Roboto" panose="02000000000000000000" pitchFamily="2" charset="0"/>
              <a:cs typeface="Roboto" panose="02000000000000000000" pitchFamily="2" charset="0"/>
            </a:endParaRPr>
          </a:p>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Continuous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data exist everywhere</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Elevation (</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raster</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168100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F554-F141-4C39-BF07-DC6152ED2E99}"/>
              </a:ext>
            </a:extLst>
          </p:cNvPr>
          <p:cNvSpPr>
            <a:spLocks noGrp="1"/>
          </p:cNvSpPr>
          <p:nvPr>
            <p:ph type="title"/>
          </p:nvPr>
        </p:nvSpPr>
        <p:spPr>
          <a:xfrm>
            <a:off x="332874" y="0"/>
            <a:ext cx="8229600" cy="1143000"/>
          </a:xfr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GIS data models</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52" y="1317997"/>
            <a:ext cx="1025964" cy="13923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1C850D-A2FA-40B8-B4A2-40530485A567}"/>
              </a:ext>
            </a:extLst>
          </p:cNvPr>
          <p:cNvSpPr>
            <a:spLocks noGrp="1"/>
          </p:cNvSpPr>
          <p:nvPr>
            <p:ph idx="4294967295"/>
          </p:nvPr>
        </p:nvSpPr>
        <p:spPr>
          <a:xfrm>
            <a:off x="304800" y="2807360"/>
            <a:ext cx="990600" cy="304800"/>
          </a:xfrm>
        </p:spPr>
        <p:txBody>
          <a:bodyPr>
            <a:normAutofit/>
          </a:bodyPr>
          <a:lstStyle/>
          <a:p>
            <a:r>
              <a:rPr lang="en-US" sz="1200" dirty="0"/>
              <a:t>Source: </a:t>
            </a:r>
            <a:r>
              <a:rPr lang="en-US" sz="1200" dirty="0" err="1"/>
              <a:t>Esri</a:t>
            </a:r>
            <a:endParaRPr lang="en-US" sz="1200" dirty="0"/>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2807360"/>
            <a:ext cx="1156806" cy="135025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0C9F722-F82E-4B1B-9CC3-E20D6BF333C9}"/>
              </a:ext>
            </a:extLst>
          </p:cNvPr>
          <p:cNvSpPr>
            <a:spLocks noGrp="1"/>
          </p:cNvSpPr>
          <p:nvPr>
            <p:ph idx="4294967295"/>
          </p:nvPr>
        </p:nvSpPr>
        <p:spPr>
          <a:xfrm>
            <a:off x="1219200" y="4255160"/>
            <a:ext cx="1066800" cy="304800"/>
          </a:xfrm>
        </p:spPr>
        <p:txBody>
          <a:bodyPr>
            <a:normAutofit/>
          </a:bodyPr>
          <a:lstStyle/>
          <a:p>
            <a:r>
              <a:rPr lang="en-US" sz="1200" dirty="0"/>
              <a:t>Source: USGS</a:t>
            </a:r>
          </a:p>
        </p:txBody>
      </p:sp>
      <p:pic>
        <p:nvPicPr>
          <p:cNvPr id="10" name="Picture 8"/>
          <p:cNvPicPr>
            <a:picLocks noChangeAspect="1" noChangeArrowheads="1"/>
          </p:cNvPicPr>
          <p:nvPr/>
        </p:nvPicPr>
        <p:blipFill>
          <a:blip r:embed="rId4" cstate="print"/>
          <a:srcRect/>
          <a:stretch>
            <a:fillRect/>
          </a:stretch>
        </p:blipFill>
        <p:spPr bwMode="auto">
          <a:xfrm>
            <a:off x="2667000" y="4331360"/>
            <a:ext cx="1173615" cy="1197487"/>
          </a:xfrm>
          <a:prstGeom prst="rect">
            <a:avLst/>
          </a:prstGeom>
          <a:noFill/>
          <a:ln w="12700">
            <a:solidFill>
              <a:srgbClr val="000000"/>
            </a:solidFill>
            <a:miter lim="800000"/>
            <a:headEnd/>
            <a:tailEnd/>
          </a:ln>
        </p:spPr>
      </p:pic>
      <p:sp>
        <p:nvSpPr>
          <p:cNvPr id="5" name="Content Placeholder 4">
            <a:extLst>
              <a:ext uri="{FF2B5EF4-FFF2-40B4-BE49-F238E27FC236}">
                <a16:creationId xmlns:a16="http://schemas.microsoft.com/office/drawing/2014/main" id="{E73C0492-A92E-408B-ACC6-A5C75776515B}"/>
              </a:ext>
            </a:extLst>
          </p:cNvPr>
          <p:cNvSpPr>
            <a:spLocks noGrp="1"/>
          </p:cNvSpPr>
          <p:nvPr>
            <p:ph idx="4294967295"/>
          </p:nvPr>
        </p:nvSpPr>
        <p:spPr>
          <a:xfrm>
            <a:off x="2362200" y="5626760"/>
            <a:ext cx="1752601" cy="457200"/>
          </a:xfrm>
        </p:spPr>
        <p:txBody>
          <a:bodyPr>
            <a:normAutofit/>
          </a:bodyPr>
          <a:lstStyle/>
          <a:p>
            <a:r>
              <a:rPr lang="en-US" sz="1200" dirty="0"/>
              <a:t>Source: Google Earth and Tele Atlas</a:t>
            </a:r>
          </a:p>
        </p:txBody>
      </p:sp>
      <p:sp>
        <p:nvSpPr>
          <p:cNvPr id="6" name="Content Placeholder 5">
            <a:extLst>
              <a:ext uri="{FF2B5EF4-FFF2-40B4-BE49-F238E27FC236}">
                <a16:creationId xmlns:a16="http://schemas.microsoft.com/office/drawing/2014/main" id="{35F639A2-E28A-4873-9CF5-53107D82CAD1}"/>
              </a:ext>
            </a:extLst>
          </p:cNvPr>
          <p:cNvSpPr>
            <a:spLocks noGrp="1"/>
          </p:cNvSpPr>
          <p:nvPr>
            <p:ph idx="4294967295"/>
          </p:nvPr>
        </p:nvSpPr>
        <p:spPr>
          <a:xfrm>
            <a:off x="4343400" y="1359560"/>
            <a:ext cx="4343400" cy="4800600"/>
          </a:xfrm>
        </p:spPr>
        <p:txBody>
          <a:bodyPr/>
          <a:lstStyle/>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The vector model</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is best for </a:t>
            </a:r>
            <a:r>
              <a:rPr lang="en-US" u="sng" dirty="0">
                <a:solidFill>
                  <a:srgbClr val="002060"/>
                </a:solidFill>
                <a:latin typeface="Roboto" panose="02000000000000000000" pitchFamily="2" charset="0"/>
                <a:ea typeface="Roboto" panose="02000000000000000000" pitchFamily="2" charset="0"/>
                <a:cs typeface="Roboto" panose="02000000000000000000" pitchFamily="2" charset="0"/>
              </a:rPr>
              <a:t>discrete data</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state boundaries.</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streams.</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snail habitat.</a:t>
            </a:r>
          </a:p>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The raster model</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is used for imagery and is best for </a:t>
            </a:r>
            <a:r>
              <a:rPr lang="en-US" u="sng" dirty="0">
                <a:solidFill>
                  <a:srgbClr val="002060"/>
                </a:solidFill>
                <a:latin typeface="Roboto" panose="02000000000000000000" pitchFamily="2" charset="0"/>
                <a:ea typeface="Roboto" panose="02000000000000000000" pitchFamily="2" charset="0"/>
                <a:cs typeface="Roboto" panose="02000000000000000000" pitchFamily="2" charset="0"/>
              </a:rPr>
              <a:t>continuous data</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elevation.</a:t>
            </a:r>
          </a:p>
          <a:p>
            <a:pPr marL="457200" indent="-457200">
              <a:buFont typeface="Arial" panose="020B0604020202020204" pitchFamily="34" charset="0"/>
              <a:buChar char="•"/>
            </a:pP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aerial photography.</a:t>
            </a:r>
          </a:p>
        </p:txBody>
      </p:sp>
    </p:spTree>
    <p:extLst>
      <p:ext uri="{BB962C8B-B14F-4D97-AF65-F5344CB8AC3E}">
        <p14:creationId xmlns:p14="http://schemas.microsoft.com/office/powerpoint/2010/main" val="3731922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000A-6388-4709-8D53-A1337FF543F6}"/>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Vector data model</a:t>
            </a:r>
          </a:p>
        </p:txBody>
      </p:sp>
      <p:pic>
        <p:nvPicPr>
          <p:cNvPr id="7" name="Picture 6">
            <a:extLst>
              <a:ext uri="{FF2B5EF4-FFF2-40B4-BE49-F238E27FC236}">
                <a16:creationId xmlns:a16="http://schemas.microsoft.com/office/drawing/2014/main" id="{0AC8E5BA-7490-4CFE-9048-CF294BF4C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03" y="1905000"/>
            <a:ext cx="3767816" cy="3080040"/>
          </a:xfrm>
          <a:prstGeom prst="rect">
            <a:avLst/>
          </a:prstGeom>
        </p:spPr>
      </p:pic>
      <p:sp>
        <p:nvSpPr>
          <p:cNvPr id="4" name="Content Placeholder 3">
            <a:extLst>
              <a:ext uri="{FF2B5EF4-FFF2-40B4-BE49-F238E27FC236}">
                <a16:creationId xmlns:a16="http://schemas.microsoft.com/office/drawing/2014/main" id="{D06DDE0B-5906-4E7C-98EC-EE48E82C51D3}"/>
              </a:ext>
            </a:extLst>
          </p:cNvPr>
          <p:cNvSpPr>
            <a:spLocks noGrp="1"/>
          </p:cNvSpPr>
          <p:nvPr>
            <p:ph idx="10"/>
          </p:nvPr>
        </p:nvSpPr>
        <p:spPr>
          <a:xfrm>
            <a:off x="4343400" y="1600200"/>
            <a:ext cx="4343400" cy="4876800"/>
          </a:xfrm>
        </p:spPr>
        <p:txBody>
          <a:bodyPr>
            <a:normAutofit/>
          </a:bodyPr>
          <a:lstStyle/>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 vector data model is best for discrete data</a:t>
            </a:r>
          </a:p>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Features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are stored map objects</a:t>
            </a:r>
          </a:p>
          <a:p>
            <a:pPr lvl="1">
              <a:buFont typeface="Wingdings" panose="05000000000000000000" pitchFamily="2" charset="2"/>
              <a:buChar char="Ø"/>
            </a:pPr>
            <a:r>
              <a:rPr lang="en-US" sz="2600" dirty="0">
                <a:solidFill>
                  <a:srgbClr val="002060"/>
                </a:solidFill>
                <a:latin typeface="Roboto" panose="02000000000000000000" pitchFamily="2" charset="0"/>
                <a:ea typeface="Roboto" panose="02000000000000000000" pitchFamily="2" charset="0"/>
                <a:cs typeface="Roboto" panose="02000000000000000000" pitchFamily="2" charset="0"/>
              </a:rPr>
              <a:t>Points, lines, polygons.</a:t>
            </a:r>
          </a:p>
          <a:p>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A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feature class</a:t>
            </a:r>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 is a collection of similar features stored together, like states or rivers</a:t>
            </a:r>
          </a:p>
        </p:txBody>
      </p:sp>
    </p:spTree>
    <p:extLst>
      <p:ext uri="{BB962C8B-B14F-4D97-AF65-F5344CB8AC3E}">
        <p14:creationId xmlns:p14="http://schemas.microsoft.com/office/powerpoint/2010/main" val="39195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91F2-2CA9-4A3A-A8F5-B7B93A9E5CD8}"/>
              </a:ext>
            </a:extLst>
          </p:cNvPr>
          <p:cNvSpPr>
            <a:spLocks noGrp="1"/>
          </p:cNvSpPr>
          <p:nvPr>
            <p:ph type="title"/>
          </p:nvPr>
        </p:nvSpPr>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Attribute tables</a:t>
            </a:r>
          </a:p>
        </p:txBody>
      </p:sp>
      <p:pic>
        <p:nvPicPr>
          <p:cNvPr id="8" name="Picture 2">
            <a:extLst>
              <a:ext uri="{FF2B5EF4-FFF2-40B4-BE49-F238E27FC236}">
                <a16:creationId xmlns:a16="http://schemas.microsoft.com/office/drawing/2014/main" id="{E402D4E2-5ACC-4039-A383-61192FC1B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962" y="1802571"/>
            <a:ext cx="4400838" cy="284962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F308628-8FF8-4570-948D-B89746D8EE40}"/>
              </a:ext>
            </a:extLst>
          </p:cNvPr>
          <p:cNvSpPr>
            <a:spLocks noGrp="1"/>
          </p:cNvSpPr>
          <p:nvPr>
            <p:ph idx="4294967295"/>
          </p:nvPr>
        </p:nvSpPr>
        <p:spPr>
          <a:xfrm>
            <a:off x="533400" y="4652200"/>
            <a:ext cx="1143000" cy="304800"/>
          </a:xfrm>
        </p:spPr>
        <p:txBody>
          <a:bodyPr>
            <a:normAutofit/>
          </a:bodyPr>
          <a:lstStyle/>
          <a:p>
            <a:r>
              <a:rPr lang="en-US" sz="1200" dirty="0"/>
              <a:t>Source: </a:t>
            </a:r>
            <a:r>
              <a:rPr lang="en-US" sz="1200" dirty="0" err="1"/>
              <a:t>Esri</a:t>
            </a:r>
            <a:endParaRPr lang="en-US" sz="1200" dirty="0"/>
          </a:p>
        </p:txBody>
      </p:sp>
      <p:sp>
        <p:nvSpPr>
          <p:cNvPr id="7" name="Content Placeholder 6">
            <a:extLst>
              <a:ext uri="{FF2B5EF4-FFF2-40B4-BE49-F238E27FC236}">
                <a16:creationId xmlns:a16="http://schemas.microsoft.com/office/drawing/2014/main" id="{DF8B3A94-7CED-4B98-964F-6E3C7F4491E3}"/>
              </a:ext>
            </a:extLst>
          </p:cNvPr>
          <p:cNvSpPr>
            <a:spLocks noGrp="1"/>
          </p:cNvSpPr>
          <p:nvPr>
            <p:ph idx="4294967295"/>
          </p:nvPr>
        </p:nvSpPr>
        <p:spPr>
          <a:xfrm>
            <a:off x="5181600" y="1600200"/>
            <a:ext cx="3657600" cy="3505200"/>
          </a:xfrm>
        </p:spPr>
        <p:txBody>
          <a:bodyPr/>
          <a:lstStyle/>
          <a:p>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Features</a:t>
            </a:r>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 are linked to tables containing information about the </a:t>
            </a:r>
            <a:r>
              <a:rPr lang="en-US" b="1" dirty="0">
                <a:solidFill>
                  <a:srgbClr val="002060"/>
                </a:solidFill>
                <a:latin typeface="Roboto" panose="02000000000000000000" pitchFamily="2" charset="0"/>
                <a:ea typeface="Roboto" panose="02000000000000000000" pitchFamily="2" charset="0"/>
                <a:cs typeface="Roboto" panose="02000000000000000000" pitchFamily="2" charset="0"/>
              </a:rPr>
              <a:t>spatial objects</a:t>
            </a:r>
          </a:p>
          <a:p>
            <a:r>
              <a:rPr lang="en-US" dirty="0">
                <a:solidFill>
                  <a:srgbClr val="002060"/>
                </a:solidFill>
                <a:latin typeface="Roboto" panose="02000000000000000000" pitchFamily="2" charset="0"/>
                <a:ea typeface="Roboto" panose="02000000000000000000" pitchFamily="2" charset="0"/>
                <a:cs typeface="Roboto" panose="02000000000000000000" pitchFamily="2" charset="0"/>
              </a:rPr>
              <a:t>The map object and the table data are connected by a </a:t>
            </a:r>
            <a:r>
              <a:rPr lang="en-US" b="1" dirty="0">
                <a:solidFill>
                  <a:srgbClr val="C00000"/>
                </a:solidFill>
                <a:latin typeface="Roboto" panose="02000000000000000000" pitchFamily="2" charset="0"/>
                <a:ea typeface="Roboto" panose="02000000000000000000" pitchFamily="2" charset="0"/>
                <a:cs typeface="Roboto" panose="02000000000000000000" pitchFamily="2" charset="0"/>
              </a:rPr>
              <a:t>unique integer</a:t>
            </a:r>
          </a:p>
        </p:txBody>
      </p:sp>
    </p:spTree>
    <p:extLst>
      <p:ext uri="{BB962C8B-B14F-4D97-AF65-F5344CB8AC3E}">
        <p14:creationId xmlns:p14="http://schemas.microsoft.com/office/powerpoint/2010/main" val="2107388665"/>
      </p:ext>
    </p:extLst>
  </p:cSld>
  <p:clrMapOvr>
    <a:masterClrMapping/>
  </p:clrMapOvr>
</p:sld>
</file>

<file path=ppt/theme/theme1.xml><?xml version="1.0" encoding="utf-8"?>
<a:theme xmlns:a="http://schemas.openxmlformats.org/drawingml/2006/main" name="Theme1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93DDBF96-AD61-FA40-8421-9CC930325567}" vid="{9661E350-0ACC-194E-A322-9FDEFE5317BF}"/>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1421387</TotalTime>
  <Words>2469</Words>
  <Application>Microsoft Office PowerPoint</Application>
  <PresentationFormat>On-screen Show (4:3)</PresentationFormat>
  <Paragraphs>336</Paragraphs>
  <Slides>48</Slides>
  <Notes>8</Notes>
  <HiddenSlides>6</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48</vt:i4>
      </vt:variant>
    </vt:vector>
  </HeadingPairs>
  <TitlesOfParts>
    <vt:vector size="58" baseType="lpstr">
      <vt:lpstr>Arial</vt:lpstr>
      <vt:lpstr>Calibri</vt:lpstr>
      <vt:lpstr>Courier New</vt:lpstr>
      <vt:lpstr>Roboto</vt:lpstr>
      <vt:lpstr>Roboto Condensed Light</vt:lpstr>
      <vt:lpstr>Roboto-Regular</vt:lpstr>
      <vt:lpstr>Wingdings</vt:lpstr>
      <vt:lpstr>Theme1r</vt:lpstr>
      <vt:lpstr>Custom Design</vt:lpstr>
      <vt:lpstr>1_Custom Design</vt:lpstr>
      <vt:lpstr>Chapter 1.  GIS Data Concepts</vt:lpstr>
      <vt:lpstr>Course Objectives</vt:lpstr>
      <vt:lpstr>GIS as a Database</vt:lpstr>
      <vt:lpstr>Organization of GIS Data</vt:lpstr>
      <vt:lpstr>Vector and Raster Representation</vt:lpstr>
      <vt:lpstr>Types of map data</vt:lpstr>
      <vt:lpstr>GIS data models</vt:lpstr>
      <vt:lpstr>Vector data model</vt:lpstr>
      <vt:lpstr>Attribute tables</vt:lpstr>
      <vt:lpstr>Raster data model</vt:lpstr>
      <vt:lpstr>Map scale</vt:lpstr>
      <vt:lpstr>Generalization</vt:lpstr>
      <vt:lpstr>GIS data and scales</vt:lpstr>
      <vt:lpstr>Impact of source scale</vt:lpstr>
      <vt:lpstr>Data Quality</vt:lpstr>
      <vt:lpstr>Geometric accuracy</vt:lpstr>
      <vt:lpstr>Thematic accuracy</vt:lpstr>
      <vt:lpstr>Resolution</vt:lpstr>
      <vt:lpstr>Precision</vt:lpstr>
      <vt:lpstr>Accuracy vs Precision</vt:lpstr>
      <vt:lpstr>Logical consistency</vt:lpstr>
      <vt:lpstr>Citing GIS data</vt:lpstr>
      <vt:lpstr>Citation examples</vt:lpstr>
      <vt:lpstr>History of ArcGIS</vt:lpstr>
      <vt:lpstr>Evolution of GIS</vt:lpstr>
      <vt:lpstr>GIS Services</vt:lpstr>
      <vt:lpstr>Web maps</vt:lpstr>
      <vt:lpstr>Pro GUI</vt:lpstr>
      <vt:lpstr>Panes</vt:lpstr>
      <vt:lpstr>Contents pane panels</vt:lpstr>
      <vt:lpstr>Referring to ribbon items</vt:lpstr>
      <vt:lpstr>Geoprocessing pane</vt:lpstr>
      <vt:lpstr>Running a tool</vt:lpstr>
      <vt:lpstr>Summary statistics tool</vt:lpstr>
      <vt:lpstr>Select Layer By Attribute tool</vt:lpstr>
      <vt:lpstr>Setting a custom full map extent</vt:lpstr>
      <vt:lpstr>Scale ranges</vt:lpstr>
      <vt:lpstr>Catalog pane</vt:lpstr>
      <vt:lpstr>Portal resources</vt:lpstr>
      <vt:lpstr>Managing views and panes</vt:lpstr>
      <vt:lpstr>Layers</vt:lpstr>
      <vt:lpstr>Group layers</vt:lpstr>
      <vt:lpstr>Setting symbols</vt:lpstr>
      <vt:lpstr>Using the Help</vt:lpstr>
      <vt:lpstr>Course Objectives</vt:lpstr>
      <vt:lpstr>Chapter 1 Lab exercise </vt:lpstr>
      <vt:lpstr>James Ellroy, April 12, 2025, French TV, Quelle Epoque</vt:lpstr>
      <vt:lpstr>Emily Orminski, June 30, 2021</vt:lpstr>
    </vt:vector>
  </TitlesOfParts>
  <Company>Jon A. Booker, Ph.D., CPA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GIS Data Concepts</dc:title>
  <dc:creator>Maribeth H. Price</dc:creator>
  <cp:lastModifiedBy>Forcey, Lauren E</cp:lastModifiedBy>
  <cp:revision>1506</cp:revision>
  <dcterms:created xsi:type="dcterms:W3CDTF">2004-06-28T16:23:55Z</dcterms:created>
  <dcterms:modified xsi:type="dcterms:W3CDTF">2025-08-26T21:52:09Z</dcterms:modified>
</cp:coreProperties>
</file>